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1"/>
  </p:notesMasterIdLst>
  <p:sldIdLst>
    <p:sldId id="256" r:id="rId2"/>
    <p:sldId id="359" r:id="rId3"/>
    <p:sldId id="360" r:id="rId4"/>
    <p:sldId id="361" r:id="rId5"/>
    <p:sldId id="362" r:id="rId6"/>
    <p:sldId id="364" r:id="rId7"/>
    <p:sldId id="365" r:id="rId8"/>
    <p:sldId id="366" r:id="rId9"/>
    <p:sldId id="367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7" r:id="rId18"/>
    <p:sldId id="380" r:id="rId19"/>
    <p:sldId id="379" r:id="rId20"/>
    <p:sldId id="381" r:id="rId21"/>
    <p:sldId id="382" r:id="rId22"/>
    <p:sldId id="368" r:id="rId23"/>
    <p:sldId id="376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3E6B"/>
    <a:srgbClr val="007033"/>
    <a:srgbClr val="C80064"/>
    <a:srgbClr val="D6370C"/>
    <a:srgbClr val="FF0D97"/>
    <a:srgbClr val="0000CC"/>
    <a:srgbClr val="003635"/>
    <a:srgbClr val="9EFF29"/>
    <a:srgbClr val="C33A1F"/>
    <a:srgbClr val="FF2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32"/>
    <p:restoredTop sz="91853"/>
  </p:normalViewPr>
  <p:slideViewPr>
    <p:cSldViewPr snapToGrid="0">
      <p:cViewPr varScale="1">
        <p:scale>
          <a:sx n="274" d="100"/>
          <a:sy n="274" d="100"/>
        </p:scale>
        <p:origin x="37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188" y="3303638"/>
            <a:ext cx="8008376" cy="95127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188" y="4254909"/>
            <a:ext cx="8001000" cy="678426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58518"/>
            <a:ext cx="8259098" cy="763526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614948"/>
            <a:ext cx="8246070" cy="3163527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344" y="406537"/>
            <a:ext cx="6805594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936" y="1143000"/>
            <a:ext cx="6828503" cy="3545497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8" y="832084"/>
            <a:ext cx="8093365" cy="76352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73662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209022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73662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209022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GLRenderingContext/createTextur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GLRenderingContext/bindTextur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GLRenderingContext/pixelStorei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GLRenderingContext/texParamete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GLRenderingContext/texImage2D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5" Type="http://schemas.openxmlformats.org/officeDocument/2006/relationships/image" Target="../media/image13.jp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5" Type="http://schemas.openxmlformats.org/officeDocument/2006/relationships/image" Target="../media/image13.jp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271" y="3414252"/>
            <a:ext cx="8825593" cy="884898"/>
          </a:xfrm>
        </p:spPr>
        <p:txBody>
          <a:bodyPr>
            <a:normAutofit/>
          </a:bodyPr>
          <a:lstStyle/>
          <a:p>
            <a:r>
              <a:rPr lang="en-US" dirty="0"/>
              <a:t>Texture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6194" y="4306524"/>
            <a:ext cx="8096864" cy="730043"/>
          </a:xfrm>
        </p:spPr>
        <p:txBody>
          <a:bodyPr/>
          <a:lstStyle/>
          <a:p>
            <a:r>
              <a:rPr lang="en-US" dirty="0"/>
              <a:t>CSU0021: 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 descr="一張含有 文字 的圖片&#10;&#10;自動產生的描述">
            <a:extLst>
              <a:ext uri="{FF2B5EF4-FFF2-40B4-BE49-F238E27FC236}">
                <a16:creationId xmlns:a16="http://schemas.microsoft.com/office/drawing/2014/main" id="{F93B1B90-79E5-C142-A5C7-06CCF84B4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28" y="3039774"/>
            <a:ext cx="4245472" cy="210372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2168EBE-94E2-6744-BCC8-D1CF168C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DD513B-6990-D64E-9D61-8F4AA0B37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800" dirty="0" err="1"/>
              <a:t>gl.createTexture</a:t>
            </a:r>
            <a:r>
              <a:rPr kumimoji="1" lang="en-US" altLang="zh-TW" sz="1800" dirty="0"/>
              <a:t>()</a:t>
            </a:r>
          </a:p>
          <a:p>
            <a:pPr lvl="1"/>
            <a:r>
              <a:rPr kumimoji="1" lang="en" altLang="zh-TW" sz="1800" dirty="0"/>
              <a:t>Create a texture object </a:t>
            </a:r>
          </a:p>
          <a:p>
            <a:pPr lvl="1"/>
            <a:r>
              <a:rPr kumimoji="1" lang="en" altLang="zh-TW" sz="1800" dirty="0">
                <a:hlinkClick r:id="rId3"/>
              </a:rPr>
              <a:t>https://developer.mozilla.org/en-US/docs/Web/API/WebGLRenderingContext/createTexture</a:t>
            </a:r>
            <a:r>
              <a:rPr kumimoji="1" lang="en" altLang="zh-TW" sz="1800" dirty="0"/>
              <a:t> </a:t>
            </a:r>
          </a:p>
          <a:p>
            <a:pPr lvl="1"/>
            <a:r>
              <a:rPr kumimoji="1" lang="en" altLang="zh-TW" sz="1800" dirty="0"/>
              <a:t>(You will have at least 8 texture units)</a:t>
            </a:r>
            <a:endParaRPr kumimoji="1" lang="zh-TW" altLang="en-US" sz="1800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E5F7C1-E144-FE4E-B195-3D63E980FE4E}"/>
              </a:ext>
            </a:extLst>
          </p:cNvPr>
          <p:cNvSpPr txBox="1">
            <a:spLocks/>
          </p:cNvSpPr>
          <p:nvPr/>
        </p:nvSpPr>
        <p:spPr>
          <a:xfrm>
            <a:off x="11680" y="3254928"/>
            <a:ext cx="3629142" cy="18879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800" dirty="0"/>
              <a:t>Load the texture image</a:t>
            </a:r>
          </a:p>
          <a:p>
            <a:r>
              <a:rPr kumimoji="1" lang="en-US" altLang="zh-TW" sz="800" dirty="0">
                <a:solidFill>
                  <a:srgbClr val="C00000"/>
                </a:solidFill>
              </a:rPr>
              <a:t>Prepare texture buffer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Create texture buffer: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gl.createTexture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Bind texture to a target: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gl.bindTexture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Indicate how to interpret the image: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gl.pixelStorei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Texture parameters: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gl.texParameteri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Assign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image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to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target: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gl.texImage2D()</a:t>
            </a:r>
          </a:p>
          <a:p>
            <a:r>
              <a:rPr kumimoji="1" lang="en-US" altLang="zh-TW" sz="800" dirty="0"/>
              <a:t>Assign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</a:t>
            </a:r>
          </a:p>
          <a:p>
            <a:pPr lvl="1"/>
            <a:r>
              <a:rPr kumimoji="1" lang="en-US" altLang="zh-TW" sz="800" dirty="0"/>
              <a:t>Active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unit:</a:t>
            </a:r>
            <a:r>
              <a:rPr kumimoji="1" lang="zh-TW" altLang="en-US" sz="800" dirty="0"/>
              <a:t> </a:t>
            </a:r>
            <a:r>
              <a:rPr kumimoji="1" lang="en-US" altLang="zh-TW" sz="800" dirty="0" err="1"/>
              <a:t>gl.activeTexture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Bind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target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if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necessary():</a:t>
            </a:r>
            <a:r>
              <a:rPr kumimoji="1" lang="zh-TW" altLang="en-US" sz="800" dirty="0"/>
              <a:t> </a:t>
            </a:r>
            <a:r>
              <a:rPr kumimoji="1" lang="en-US" altLang="zh-TW" sz="800" dirty="0" err="1"/>
              <a:t>gl.bindTexture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Pass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unit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‘sampler2D’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shader: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gl.uniform1i()</a:t>
            </a:r>
          </a:p>
          <a:p>
            <a:r>
              <a:rPr kumimoji="1" lang="en-US" altLang="zh-TW" sz="800" dirty="0"/>
              <a:t>Call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draw</a:t>
            </a:r>
          </a:p>
          <a:p>
            <a:pPr lvl="1"/>
            <a:r>
              <a:rPr kumimoji="1" lang="en-US" altLang="zh-TW" sz="800" dirty="0"/>
              <a:t>Get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color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from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shader:</a:t>
            </a:r>
            <a:r>
              <a:rPr kumimoji="1" lang="zh-TW" altLang="en-US" sz="800" dirty="0"/>
              <a:t> </a:t>
            </a:r>
            <a:r>
              <a:rPr lang="en" altLang="zh-TW" sz="800" dirty="0"/>
              <a:t>texture2D()</a:t>
            </a:r>
          </a:p>
          <a:p>
            <a:pPr lvl="1"/>
            <a:endParaRPr kumimoji="1" lang="zh-TW" altLang="en-US" sz="800" dirty="0"/>
          </a:p>
          <a:p>
            <a:endParaRPr kumimoji="1" lang="zh-TW" altLang="en-US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8D46DD-B7F9-C744-B31B-5B1B361D90CD}"/>
              </a:ext>
            </a:extLst>
          </p:cNvPr>
          <p:cNvSpPr/>
          <p:nvPr/>
        </p:nvSpPr>
        <p:spPr>
          <a:xfrm>
            <a:off x="5004376" y="3229761"/>
            <a:ext cx="1661663" cy="15100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89767C-F709-A84E-B1B3-272F48DF3B54}"/>
              </a:ext>
            </a:extLst>
          </p:cNvPr>
          <p:cNvSpPr/>
          <p:nvPr/>
        </p:nvSpPr>
        <p:spPr>
          <a:xfrm>
            <a:off x="5092118" y="107165"/>
            <a:ext cx="3976382" cy="17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F08B186-4C7D-0B48-82BE-E16D2ED04654}"/>
              </a:ext>
            </a:extLst>
          </p:cNvPr>
          <p:cNvSpPr txBox="1"/>
          <p:nvPr/>
        </p:nvSpPr>
        <p:spPr>
          <a:xfrm>
            <a:off x="5783855" y="281232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gl.TEXTURE0</a:t>
            </a:r>
            <a:endParaRPr kumimoji="1" lang="zh-TW" altLang="en-US" sz="8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9EEFE86-9328-624E-8D9A-6C5A61B14C0B}"/>
              </a:ext>
            </a:extLst>
          </p:cNvPr>
          <p:cNvSpPr txBox="1"/>
          <p:nvPr/>
        </p:nvSpPr>
        <p:spPr>
          <a:xfrm>
            <a:off x="6666039" y="285756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gl.TEXTURE1</a:t>
            </a:r>
            <a:endParaRPr kumimoji="1" lang="zh-TW" altLang="en-US" sz="8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DC8E96C-E0EC-2540-A36F-993FD765660E}"/>
              </a:ext>
            </a:extLst>
          </p:cNvPr>
          <p:cNvSpPr txBox="1"/>
          <p:nvPr/>
        </p:nvSpPr>
        <p:spPr>
          <a:xfrm>
            <a:off x="7667256" y="282428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gl.TEXTURE7</a:t>
            </a:r>
            <a:endParaRPr kumimoji="1" lang="zh-TW" altLang="en-US" sz="8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AE71081-BC51-6646-B451-64636A951721}"/>
              </a:ext>
            </a:extLst>
          </p:cNvPr>
          <p:cNvSpPr txBox="1"/>
          <p:nvPr/>
        </p:nvSpPr>
        <p:spPr>
          <a:xfrm>
            <a:off x="7326937" y="134097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….</a:t>
            </a:r>
            <a:endParaRPr kumimoji="1" lang="zh-TW" altLang="en-US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1CE78B2-4E9F-F246-8001-1A8E87C81642}"/>
              </a:ext>
            </a:extLst>
          </p:cNvPr>
          <p:cNvSpPr/>
          <p:nvPr/>
        </p:nvSpPr>
        <p:spPr>
          <a:xfrm>
            <a:off x="5788256" y="963676"/>
            <a:ext cx="725350" cy="7253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Texture buffer</a:t>
            </a:r>
          </a:p>
          <a:p>
            <a:pPr algn="ctr"/>
            <a:r>
              <a:rPr kumimoji="1" lang="en-US" altLang="zh-TW" sz="1200" dirty="0"/>
              <a:t>(</a:t>
            </a:r>
            <a:r>
              <a:rPr kumimoji="1" lang="en-US" altLang="zh-TW" sz="1200" dirty="0" err="1"/>
              <a:t>tex</a:t>
            </a:r>
            <a:r>
              <a:rPr kumimoji="1" lang="en-US" altLang="zh-TW" sz="1200" dirty="0"/>
              <a:t>)</a:t>
            </a:r>
            <a:endParaRPr kumimoji="1" lang="zh-TW" altLang="en-US" sz="12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5593155-5E4F-604D-8BC4-6B8CE5D324A8}"/>
              </a:ext>
            </a:extLst>
          </p:cNvPr>
          <p:cNvSpPr txBox="1"/>
          <p:nvPr/>
        </p:nvSpPr>
        <p:spPr>
          <a:xfrm rot="16200000">
            <a:off x="4825225" y="597211"/>
            <a:ext cx="849989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/>
              <a:t>gl.TEXTURE_2D</a:t>
            </a:r>
            <a:endParaRPr kumimoji="1" lang="zh-TW" altLang="en-US" sz="7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F15E162-A8C9-A942-82C8-69B82F8EA533}"/>
              </a:ext>
            </a:extLst>
          </p:cNvPr>
          <p:cNvSpPr txBox="1"/>
          <p:nvPr/>
        </p:nvSpPr>
        <p:spPr>
          <a:xfrm rot="16200000">
            <a:off x="5133308" y="605600"/>
            <a:ext cx="849988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 err="1"/>
              <a:t>gl.TEXTURE_CUBE</a:t>
            </a:r>
            <a:endParaRPr kumimoji="1" lang="zh-TW" altLang="en-US" sz="700" dirty="0"/>
          </a:p>
        </p:txBody>
      </p:sp>
    </p:spTree>
    <p:extLst>
      <p:ext uri="{BB962C8B-B14F-4D97-AF65-F5344CB8AC3E}">
        <p14:creationId xmlns:p14="http://schemas.microsoft.com/office/powerpoint/2010/main" val="110251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79B6D05C-F614-4447-B7E7-E48BCDF93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28" y="3039774"/>
            <a:ext cx="4245472" cy="210372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2168EBE-94E2-6744-BCC8-D1CF168C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DD513B-6990-D64E-9D61-8F4AA0B37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573296"/>
            <a:ext cx="6828503" cy="3115201"/>
          </a:xfrm>
        </p:spPr>
        <p:txBody>
          <a:bodyPr>
            <a:normAutofit/>
          </a:bodyPr>
          <a:lstStyle/>
          <a:p>
            <a:r>
              <a:rPr kumimoji="1" lang="en-US" altLang="zh-TW" sz="1600" dirty="0" err="1"/>
              <a:t>gl.bindTexture</a:t>
            </a:r>
            <a:r>
              <a:rPr kumimoji="1" lang="en-US" altLang="zh-TW" sz="1600" dirty="0"/>
              <a:t>(target, texture)</a:t>
            </a:r>
          </a:p>
          <a:p>
            <a:pPr lvl="1"/>
            <a:r>
              <a:rPr kumimoji="1" lang="en" altLang="zh-TW" sz="1600" dirty="0"/>
              <a:t>target: gl.TEXTURE_2D or </a:t>
            </a:r>
            <a:r>
              <a:rPr kumimoji="1" lang="en" altLang="zh-TW" sz="1600" dirty="0" err="1"/>
              <a:t>gl.TEXTURE_CUBE</a:t>
            </a:r>
            <a:r>
              <a:rPr kumimoji="1" lang="en" altLang="zh-TW" sz="1600" dirty="0"/>
              <a:t> </a:t>
            </a:r>
          </a:p>
          <a:p>
            <a:pPr lvl="1"/>
            <a:r>
              <a:rPr kumimoji="1" lang="en" altLang="zh-TW" sz="1600" dirty="0"/>
              <a:t>texture: texture object</a:t>
            </a:r>
          </a:p>
          <a:p>
            <a:pPr lvl="1"/>
            <a:r>
              <a:rPr kumimoji="1" lang="en" altLang="zh-TW" sz="1600" dirty="0">
                <a:hlinkClick r:id="rId3"/>
              </a:rPr>
              <a:t>https://developer.mozilla.org/en-US/docs/Web/API/WebGLRenderingContext/bindTexture</a:t>
            </a:r>
            <a:endParaRPr kumimoji="1" lang="en" altLang="zh-TW" sz="1600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E5F7C1-E144-FE4E-B195-3D63E980FE4E}"/>
              </a:ext>
            </a:extLst>
          </p:cNvPr>
          <p:cNvSpPr txBox="1">
            <a:spLocks/>
          </p:cNvSpPr>
          <p:nvPr/>
        </p:nvSpPr>
        <p:spPr>
          <a:xfrm>
            <a:off x="11680" y="3254928"/>
            <a:ext cx="3629142" cy="18879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800" dirty="0"/>
              <a:t>Load the texture image</a:t>
            </a:r>
          </a:p>
          <a:p>
            <a:r>
              <a:rPr kumimoji="1" lang="en-US" altLang="zh-TW" sz="800" dirty="0">
                <a:solidFill>
                  <a:srgbClr val="C00000"/>
                </a:solidFill>
              </a:rPr>
              <a:t>Prepare texture buffer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Create texture buffer: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gl.createTexture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Bind texture to a target: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gl.bindTexture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Indicate how to interpret the image: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gl.pixelStorei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Texture parameters: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gl.texParameteri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Assign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image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to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target: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gl.texImage2D()</a:t>
            </a:r>
          </a:p>
          <a:p>
            <a:r>
              <a:rPr kumimoji="1" lang="en-US" altLang="zh-TW" sz="800" dirty="0"/>
              <a:t>Assign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</a:t>
            </a:r>
          </a:p>
          <a:p>
            <a:pPr lvl="1"/>
            <a:r>
              <a:rPr kumimoji="1" lang="en-US" altLang="zh-TW" sz="800" dirty="0"/>
              <a:t>Active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unit:</a:t>
            </a:r>
            <a:r>
              <a:rPr kumimoji="1" lang="zh-TW" altLang="en-US" sz="800" dirty="0"/>
              <a:t> </a:t>
            </a:r>
            <a:r>
              <a:rPr kumimoji="1" lang="en-US" altLang="zh-TW" sz="800" dirty="0" err="1"/>
              <a:t>gl.activeTexture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Bind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target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if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necessary():</a:t>
            </a:r>
            <a:r>
              <a:rPr kumimoji="1" lang="zh-TW" altLang="en-US" sz="800" dirty="0"/>
              <a:t> </a:t>
            </a:r>
            <a:r>
              <a:rPr kumimoji="1" lang="en-US" altLang="zh-TW" sz="800" dirty="0" err="1"/>
              <a:t>gl.bindTexture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Pass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unit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‘sampler2D’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shader: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gl.uniform1i()</a:t>
            </a:r>
          </a:p>
          <a:p>
            <a:r>
              <a:rPr kumimoji="1" lang="en-US" altLang="zh-TW" sz="800" dirty="0"/>
              <a:t>Call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draw</a:t>
            </a:r>
          </a:p>
          <a:p>
            <a:pPr lvl="1"/>
            <a:r>
              <a:rPr kumimoji="1" lang="en-US" altLang="zh-TW" sz="800" dirty="0"/>
              <a:t>Get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color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from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shader:</a:t>
            </a:r>
            <a:r>
              <a:rPr kumimoji="1" lang="zh-TW" altLang="en-US" sz="800" dirty="0"/>
              <a:t> </a:t>
            </a:r>
            <a:r>
              <a:rPr lang="en" altLang="zh-TW" sz="800" dirty="0"/>
              <a:t>texture2D()</a:t>
            </a:r>
          </a:p>
          <a:p>
            <a:pPr lvl="1"/>
            <a:endParaRPr kumimoji="1" lang="zh-TW" altLang="en-US" sz="800" dirty="0"/>
          </a:p>
          <a:p>
            <a:endParaRPr kumimoji="1" lang="zh-TW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A4B9D8-1A9A-0C46-8218-7EC8E9B6AE7B}"/>
              </a:ext>
            </a:extLst>
          </p:cNvPr>
          <p:cNvSpPr/>
          <p:nvPr/>
        </p:nvSpPr>
        <p:spPr>
          <a:xfrm>
            <a:off x="5092118" y="107165"/>
            <a:ext cx="3976382" cy="17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415F38F-3FDF-D747-8024-FAEBC325617A}"/>
              </a:ext>
            </a:extLst>
          </p:cNvPr>
          <p:cNvSpPr txBox="1"/>
          <p:nvPr/>
        </p:nvSpPr>
        <p:spPr>
          <a:xfrm>
            <a:off x="5783855" y="281232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gl.TEXTURE0</a:t>
            </a:r>
            <a:endParaRPr kumimoji="1" lang="zh-TW" altLang="en-US" sz="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38FFB6F-4887-454E-9A0B-71835742A1D1}"/>
              </a:ext>
            </a:extLst>
          </p:cNvPr>
          <p:cNvSpPr txBox="1"/>
          <p:nvPr/>
        </p:nvSpPr>
        <p:spPr>
          <a:xfrm>
            <a:off x="6666039" y="285756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gl.TEXTURE1</a:t>
            </a:r>
            <a:endParaRPr kumimoji="1" lang="zh-TW" altLang="en-US" sz="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B4BEE91-BF64-4446-B188-66986D40D2B5}"/>
              </a:ext>
            </a:extLst>
          </p:cNvPr>
          <p:cNvSpPr txBox="1"/>
          <p:nvPr/>
        </p:nvSpPr>
        <p:spPr>
          <a:xfrm>
            <a:off x="7667256" y="282428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gl.TEXTURE7</a:t>
            </a:r>
            <a:endParaRPr kumimoji="1" lang="zh-TW" altLang="en-US" sz="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BE63B3-177A-6F47-961A-270A62E8DB1C}"/>
              </a:ext>
            </a:extLst>
          </p:cNvPr>
          <p:cNvSpPr txBox="1"/>
          <p:nvPr/>
        </p:nvSpPr>
        <p:spPr>
          <a:xfrm>
            <a:off x="7326937" y="134097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….</a:t>
            </a:r>
            <a:endParaRPr kumimoji="1" lang="zh-TW" altLang="en-US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8D46DD-B7F9-C744-B31B-5B1B361D90CD}"/>
              </a:ext>
            </a:extLst>
          </p:cNvPr>
          <p:cNvSpPr/>
          <p:nvPr/>
        </p:nvSpPr>
        <p:spPr>
          <a:xfrm>
            <a:off x="5016617" y="3363985"/>
            <a:ext cx="2030135" cy="13422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F4B726-46F8-EF44-9002-BE875372A68B}"/>
              </a:ext>
            </a:extLst>
          </p:cNvPr>
          <p:cNvSpPr/>
          <p:nvPr/>
        </p:nvSpPr>
        <p:spPr>
          <a:xfrm>
            <a:off x="5788256" y="963676"/>
            <a:ext cx="725350" cy="7253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Texture buffer</a:t>
            </a:r>
          </a:p>
          <a:p>
            <a:pPr algn="ctr"/>
            <a:r>
              <a:rPr kumimoji="1" lang="en-US" altLang="zh-TW" sz="1200" dirty="0"/>
              <a:t>(</a:t>
            </a:r>
            <a:r>
              <a:rPr kumimoji="1" lang="en-US" altLang="zh-TW" sz="1200" dirty="0" err="1"/>
              <a:t>tex</a:t>
            </a:r>
            <a:r>
              <a:rPr kumimoji="1" lang="en-US" altLang="zh-TW" sz="1200" dirty="0"/>
              <a:t>)</a:t>
            </a:r>
            <a:endParaRPr kumimoji="1" lang="zh-TW" altLang="en-US" sz="1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D950928-FC32-444C-920C-2B132C3800C8}"/>
              </a:ext>
            </a:extLst>
          </p:cNvPr>
          <p:cNvSpPr txBox="1"/>
          <p:nvPr/>
        </p:nvSpPr>
        <p:spPr>
          <a:xfrm rot="16200000">
            <a:off x="4825225" y="597211"/>
            <a:ext cx="849989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/>
              <a:t>gl.TEXTURE_2D</a:t>
            </a:r>
            <a:endParaRPr kumimoji="1" lang="zh-TW" altLang="en-US" sz="7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B09D5C-445F-D74D-A1CC-7FDEB3235479}"/>
              </a:ext>
            </a:extLst>
          </p:cNvPr>
          <p:cNvSpPr txBox="1"/>
          <p:nvPr/>
        </p:nvSpPr>
        <p:spPr>
          <a:xfrm rot="16200000">
            <a:off x="5133308" y="605600"/>
            <a:ext cx="849988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 err="1"/>
              <a:t>gl.TEXTURE_CUBE</a:t>
            </a:r>
            <a:endParaRPr kumimoji="1" lang="zh-TW" altLang="en-US" sz="700" dirty="0"/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DB5DA5EB-539D-B048-B0B7-662C1AE0431D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6200000" flipH="1">
            <a:off x="5417179" y="955274"/>
            <a:ext cx="204118" cy="538036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725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79B6D05C-F614-4447-B7E7-E48BCDF93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28" y="3039774"/>
            <a:ext cx="4245472" cy="210372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2168EBE-94E2-6744-BCC8-D1CF168C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DD513B-6990-D64E-9D61-8F4AA0B37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597622"/>
            <a:ext cx="6828503" cy="3090875"/>
          </a:xfrm>
        </p:spPr>
        <p:txBody>
          <a:bodyPr>
            <a:normAutofit/>
          </a:bodyPr>
          <a:lstStyle/>
          <a:p>
            <a:r>
              <a:rPr kumimoji="1" lang="en-US" altLang="zh-TW" sz="1800" dirty="0" err="1"/>
              <a:t>gl.pixelStorei</a:t>
            </a:r>
            <a:r>
              <a:rPr kumimoji="1" lang="en-US" altLang="zh-TW" sz="1800" dirty="0"/>
              <a:t>(</a:t>
            </a:r>
            <a:r>
              <a:rPr kumimoji="1" lang="en-US" altLang="zh-TW" sz="1800" dirty="0" err="1"/>
              <a:t>pname</a:t>
            </a:r>
            <a:r>
              <a:rPr kumimoji="1" lang="en-US" altLang="zh-TW" sz="1800" dirty="0"/>
              <a:t>, param)</a:t>
            </a:r>
          </a:p>
          <a:p>
            <a:pPr lvl="1"/>
            <a:r>
              <a:rPr kumimoji="1" lang="en" altLang="zh-TW" sz="1800" dirty="0">
                <a:hlinkClick r:id="rId3"/>
              </a:rPr>
              <a:t>https://developer.mozilla.org/en-US/docs/Web/API/WebGLRenderingContext/pixelStorei</a:t>
            </a:r>
            <a:r>
              <a:rPr kumimoji="1" lang="en" altLang="zh-TW" sz="1800" dirty="0"/>
              <a:t> </a:t>
            </a:r>
          </a:p>
          <a:p>
            <a:r>
              <a:rPr kumimoji="1" lang="en" altLang="zh-TW" sz="1800" dirty="0"/>
              <a:t>if </a:t>
            </a:r>
            <a:r>
              <a:rPr kumimoji="1" lang="en" altLang="zh-TW" sz="1800" dirty="0" err="1"/>
              <a:t>pname</a:t>
            </a:r>
            <a:r>
              <a:rPr kumimoji="1" lang="en" altLang="zh-TW" sz="1800" dirty="0"/>
              <a:t>: </a:t>
            </a:r>
            <a:r>
              <a:rPr kumimoji="1" lang="en" altLang="zh-TW" sz="1800" dirty="0" err="1"/>
              <a:t>gl.UNPACK_FLIP_Y_WEBGL</a:t>
            </a:r>
            <a:r>
              <a:rPr kumimoji="1" lang="en" altLang="zh-TW" sz="1800" dirty="0"/>
              <a:t> and param = 1, the image is flipped along the y-axis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E5F7C1-E144-FE4E-B195-3D63E980FE4E}"/>
              </a:ext>
            </a:extLst>
          </p:cNvPr>
          <p:cNvSpPr txBox="1">
            <a:spLocks/>
          </p:cNvSpPr>
          <p:nvPr/>
        </p:nvSpPr>
        <p:spPr>
          <a:xfrm>
            <a:off x="11680" y="3254928"/>
            <a:ext cx="3629142" cy="18879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800" dirty="0"/>
              <a:t>Load the texture image</a:t>
            </a:r>
          </a:p>
          <a:p>
            <a:r>
              <a:rPr kumimoji="1" lang="en-US" altLang="zh-TW" sz="800" dirty="0">
                <a:solidFill>
                  <a:srgbClr val="C00000"/>
                </a:solidFill>
              </a:rPr>
              <a:t>Prepare texture buffer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Create texture buffer: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gl.createTexture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Bind texture to a target: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gl.bindTexture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Indicate how to interpret the image: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gl.pixelStorei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Texture parameters: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gl.texParameteri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Assign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image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to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target: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gl.texImage2D()</a:t>
            </a:r>
          </a:p>
          <a:p>
            <a:r>
              <a:rPr kumimoji="1" lang="en-US" altLang="zh-TW" sz="800" dirty="0"/>
              <a:t>Assign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</a:t>
            </a:r>
          </a:p>
          <a:p>
            <a:pPr lvl="1"/>
            <a:r>
              <a:rPr kumimoji="1" lang="en-US" altLang="zh-TW" sz="800" dirty="0"/>
              <a:t>Active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unit:</a:t>
            </a:r>
            <a:r>
              <a:rPr kumimoji="1" lang="zh-TW" altLang="en-US" sz="800" dirty="0"/>
              <a:t> </a:t>
            </a:r>
            <a:r>
              <a:rPr kumimoji="1" lang="en-US" altLang="zh-TW" sz="800" dirty="0" err="1"/>
              <a:t>gl.activeTexture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Bind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target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if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necessary():</a:t>
            </a:r>
            <a:r>
              <a:rPr kumimoji="1" lang="zh-TW" altLang="en-US" sz="800" dirty="0"/>
              <a:t> </a:t>
            </a:r>
            <a:r>
              <a:rPr kumimoji="1" lang="en-US" altLang="zh-TW" sz="800" dirty="0" err="1"/>
              <a:t>gl.bindTexture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Pass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unit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‘sampler2D’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shader: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gl.uniform1i()</a:t>
            </a:r>
          </a:p>
          <a:p>
            <a:r>
              <a:rPr kumimoji="1" lang="en-US" altLang="zh-TW" sz="800" dirty="0"/>
              <a:t>Call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draw</a:t>
            </a:r>
          </a:p>
          <a:p>
            <a:pPr lvl="1"/>
            <a:r>
              <a:rPr kumimoji="1" lang="en-US" altLang="zh-TW" sz="800" dirty="0"/>
              <a:t>Get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color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from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shader:</a:t>
            </a:r>
            <a:r>
              <a:rPr kumimoji="1" lang="zh-TW" altLang="en-US" sz="800" dirty="0"/>
              <a:t> </a:t>
            </a:r>
            <a:r>
              <a:rPr lang="en" altLang="zh-TW" sz="800" dirty="0"/>
              <a:t>texture2D()</a:t>
            </a:r>
          </a:p>
          <a:p>
            <a:pPr lvl="1"/>
            <a:endParaRPr kumimoji="1" lang="zh-TW" altLang="en-US" sz="800" dirty="0"/>
          </a:p>
          <a:p>
            <a:endParaRPr kumimoji="1" lang="zh-TW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A4B9D8-1A9A-0C46-8218-7EC8E9B6AE7B}"/>
              </a:ext>
            </a:extLst>
          </p:cNvPr>
          <p:cNvSpPr/>
          <p:nvPr/>
        </p:nvSpPr>
        <p:spPr>
          <a:xfrm>
            <a:off x="5092118" y="107165"/>
            <a:ext cx="3976382" cy="17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415F38F-3FDF-D747-8024-FAEBC325617A}"/>
              </a:ext>
            </a:extLst>
          </p:cNvPr>
          <p:cNvSpPr txBox="1"/>
          <p:nvPr/>
        </p:nvSpPr>
        <p:spPr>
          <a:xfrm>
            <a:off x="5783855" y="281232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gl.TEXTURE0</a:t>
            </a:r>
            <a:endParaRPr kumimoji="1" lang="zh-TW" altLang="en-US" sz="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38FFB6F-4887-454E-9A0B-71835742A1D1}"/>
              </a:ext>
            </a:extLst>
          </p:cNvPr>
          <p:cNvSpPr txBox="1"/>
          <p:nvPr/>
        </p:nvSpPr>
        <p:spPr>
          <a:xfrm>
            <a:off x="6666039" y="285756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gl.TEXTURE1</a:t>
            </a:r>
            <a:endParaRPr kumimoji="1" lang="zh-TW" altLang="en-US" sz="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B4BEE91-BF64-4446-B188-66986D40D2B5}"/>
              </a:ext>
            </a:extLst>
          </p:cNvPr>
          <p:cNvSpPr txBox="1"/>
          <p:nvPr/>
        </p:nvSpPr>
        <p:spPr>
          <a:xfrm>
            <a:off x="7667256" y="282428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gl.TEXTURE7</a:t>
            </a:r>
            <a:endParaRPr kumimoji="1" lang="zh-TW" altLang="en-US" sz="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BE63B3-177A-6F47-961A-270A62E8DB1C}"/>
              </a:ext>
            </a:extLst>
          </p:cNvPr>
          <p:cNvSpPr txBox="1"/>
          <p:nvPr/>
        </p:nvSpPr>
        <p:spPr>
          <a:xfrm>
            <a:off x="7326937" y="134097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….</a:t>
            </a:r>
            <a:endParaRPr kumimoji="1" lang="zh-TW" altLang="en-US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8D46DD-B7F9-C744-B31B-5B1B361D90CD}"/>
              </a:ext>
            </a:extLst>
          </p:cNvPr>
          <p:cNvSpPr/>
          <p:nvPr/>
        </p:nvSpPr>
        <p:spPr>
          <a:xfrm>
            <a:off x="4989526" y="3590487"/>
            <a:ext cx="2383758" cy="19294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F4B726-46F8-EF44-9002-BE875372A68B}"/>
              </a:ext>
            </a:extLst>
          </p:cNvPr>
          <p:cNvSpPr/>
          <p:nvPr/>
        </p:nvSpPr>
        <p:spPr>
          <a:xfrm>
            <a:off x="5788256" y="963676"/>
            <a:ext cx="725350" cy="7253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Texture buffer</a:t>
            </a:r>
          </a:p>
          <a:p>
            <a:pPr algn="ctr"/>
            <a:r>
              <a:rPr kumimoji="1" lang="en-US" altLang="zh-TW" sz="1200" dirty="0"/>
              <a:t>(</a:t>
            </a:r>
            <a:r>
              <a:rPr kumimoji="1" lang="en-US" altLang="zh-TW" sz="1200" dirty="0" err="1"/>
              <a:t>tex</a:t>
            </a:r>
            <a:r>
              <a:rPr kumimoji="1" lang="en-US" altLang="zh-TW" sz="1200" dirty="0"/>
              <a:t>)</a:t>
            </a:r>
            <a:endParaRPr kumimoji="1" lang="zh-TW" altLang="en-US" sz="1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D950928-FC32-444C-920C-2B132C3800C8}"/>
              </a:ext>
            </a:extLst>
          </p:cNvPr>
          <p:cNvSpPr txBox="1"/>
          <p:nvPr/>
        </p:nvSpPr>
        <p:spPr>
          <a:xfrm rot="16200000">
            <a:off x="4825225" y="597211"/>
            <a:ext cx="849989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/>
              <a:t>gl.TEXTURE_2D</a:t>
            </a:r>
            <a:endParaRPr kumimoji="1" lang="zh-TW" altLang="en-US" sz="7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B09D5C-445F-D74D-A1CC-7FDEB3235479}"/>
              </a:ext>
            </a:extLst>
          </p:cNvPr>
          <p:cNvSpPr txBox="1"/>
          <p:nvPr/>
        </p:nvSpPr>
        <p:spPr>
          <a:xfrm rot="16200000">
            <a:off x="5133308" y="605600"/>
            <a:ext cx="849988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 err="1"/>
              <a:t>gl.TEXTURE_CUBE</a:t>
            </a:r>
            <a:endParaRPr kumimoji="1" lang="zh-TW" altLang="en-US" sz="700" dirty="0"/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DB5DA5EB-539D-B048-B0B7-662C1AE0431D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6200000" flipH="1">
            <a:off x="5417179" y="955274"/>
            <a:ext cx="204118" cy="538036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 descr="一張含有 磚塊, 建築物, 男人, 牆 的圖片&#10;&#10;自動產生的描述">
            <a:extLst>
              <a:ext uri="{FF2B5EF4-FFF2-40B4-BE49-F238E27FC236}">
                <a16:creationId xmlns:a16="http://schemas.microsoft.com/office/drawing/2014/main" id="{EFBB7463-EDED-3B4E-8CC7-9B28EA04E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03" y="258660"/>
            <a:ext cx="1263029" cy="1263029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4F0C59D0-5B34-C64B-AD7B-0D38FF5F9B93}"/>
              </a:ext>
            </a:extLst>
          </p:cNvPr>
          <p:cNvGrpSpPr/>
          <p:nvPr/>
        </p:nvGrpSpPr>
        <p:grpSpPr>
          <a:xfrm>
            <a:off x="144477" y="1689026"/>
            <a:ext cx="1659411" cy="1607921"/>
            <a:chOff x="-82305" y="1689026"/>
            <a:chExt cx="2818729" cy="2762102"/>
          </a:xfrm>
        </p:grpSpPr>
        <p:pic>
          <p:nvPicPr>
            <p:cNvPr id="20" name="Picture 4" descr="Butterfly Blue at PTs Pub (Eastern) - Paint Nite Events | Canvas painting  projects, Simple canvas paintings, Easy canvas painting">
              <a:extLst>
                <a:ext uri="{FF2B5EF4-FFF2-40B4-BE49-F238E27FC236}">
                  <a16:creationId xmlns:a16="http://schemas.microsoft.com/office/drawing/2014/main" id="{A50897E0-5BAF-2D4E-8867-5C126C3120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00" y="1689026"/>
              <a:ext cx="1953865" cy="250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箭頭接點 20">
              <a:extLst>
                <a:ext uri="{FF2B5EF4-FFF2-40B4-BE49-F238E27FC236}">
                  <a16:creationId xmlns:a16="http://schemas.microsoft.com/office/drawing/2014/main" id="{6C798F6C-95A1-BF48-BE2B-A92659B251D4}"/>
                </a:ext>
              </a:extLst>
            </p:cNvPr>
            <p:cNvCxnSpPr/>
            <p:nvPr/>
          </p:nvCxnSpPr>
          <p:spPr>
            <a:xfrm>
              <a:off x="257941" y="4240439"/>
              <a:ext cx="2088858" cy="0"/>
            </a:xfrm>
            <a:prstGeom prst="straightConnector1">
              <a:avLst/>
            </a:prstGeom>
            <a:ln w="349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箭頭接點 21">
              <a:extLst>
                <a:ext uri="{FF2B5EF4-FFF2-40B4-BE49-F238E27FC236}">
                  <a16:creationId xmlns:a16="http://schemas.microsoft.com/office/drawing/2014/main" id="{A2675B74-11D8-314E-8BEA-7D8F4FA9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941" y="1689026"/>
              <a:ext cx="0" cy="2536034"/>
            </a:xfrm>
            <a:prstGeom prst="straightConnector1">
              <a:avLst/>
            </a:prstGeom>
            <a:ln w="349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4B3D85EB-6874-0A44-B2C4-79FC9E18DF57}"/>
                </a:ext>
              </a:extLst>
            </p:cNvPr>
            <p:cNvSpPr txBox="1"/>
            <p:nvPr/>
          </p:nvSpPr>
          <p:spPr>
            <a:xfrm>
              <a:off x="2300212" y="3922426"/>
              <a:ext cx="436212" cy="528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400" b="1" dirty="0">
                  <a:solidFill>
                    <a:schemeClr val="bg1"/>
                  </a:solidFill>
                </a:rPr>
                <a:t>s</a:t>
              </a:r>
              <a:endParaRPr kumimoji="1" lang="zh-TW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CFF62E25-2E49-C549-8A5A-A880DCC7D856}"/>
                </a:ext>
              </a:extLst>
            </p:cNvPr>
            <p:cNvSpPr txBox="1"/>
            <p:nvPr/>
          </p:nvSpPr>
          <p:spPr>
            <a:xfrm>
              <a:off x="-82305" y="1689026"/>
              <a:ext cx="419875" cy="528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400" b="1" dirty="0">
                  <a:solidFill>
                    <a:schemeClr val="bg1"/>
                  </a:solidFill>
                </a:rPr>
                <a:t>t</a:t>
              </a:r>
              <a:endParaRPr kumimoji="1" lang="zh-TW" altLang="en-US" sz="1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DC4D4015-1AB4-DC4B-B48D-9706D4C741E1}"/>
              </a:ext>
            </a:extLst>
          </p:cNvPr>
          <p:cNvCxnSpPr>
            <a:cxnSpLocks/>
          </p:cNvCxnSpPr>
          <p:nvPr/>
        </p:nvCxnSpPr>
        <p:spPr>
          <a:xfrm>
            <a:off x="317357" y="258660"/>
            <a:ext cx="1284875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429F1E4E-0863-4646-81EB-AE14B3C2FA20}"/>
              </a:ext>
            </a:extLst>
          </p:cNvPr>
          <p:cNvCxnSpPr>
            <a:cxnSpLocks/>
          </p:cNvCxnSpPr>
          <p:nvPr/>
        </p:nvCxnSpPr>
        <p:spPr>
          <a:xfrm>
            <a:off x="339203" y="272244"/>
            <a:ext cx="0" cy="1220352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0020E9D-4E7C-E147-A31A-ADF3C8278EA0}"/>
              </a:ext>
            </a:extLst>
          </p:cNvPr>
          <p:cNvSpPr txBox="1"/>
          <p:nvPr/>
        </p:nvSpPr>
        <p:spPr>
          <a:xfrm>
            <a:off x="1605943" y="85311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b="1" dirty="0">
                <a:solidFill>
                  <a:schemeClr val="bg1"/>
                </a:solidFill>
              </a:rPr>
              <a:t>x</a:t>
            </a:r>
            <a:endParaRPr kumimoji="1"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166F2C6-3540-FE4F-B8DF-C1C117BBB72A}"/>
              </a:ext>
            </a:extLst>
          </p:cNvPr>
          <p:cNvSpPr txBox="1"/>
          <p:nvPr/>
        </p:nvSpPr>
        <p:spPr>
          <a:xfrm>
            <a:off x="81925" y="1228458"/>
            <a:ext cx="26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b="1" dirty="0">
                <a:solidFill>
                  <a:schemeClr val="bg1"/>
                </a:solidFill>
              </a:rPr>
              <a:t>y</a:t>
            </a:r>
            <a:endParaRPr kumimoji="1"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0603E0B-7F1A-944E-8D4C-251F8EE15554}"/>
              </a:ext>
            </a:extLst>
          </p:cNvPr>
          <p:cNvSpPr txBox="1"/>
          <p:nvPr/>
        </p:nvSpPr>
        <p:spPr>
          <a:xfrm>
            <a:off x="608105" y="645014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image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ED2FCAB-F3D5-8142-8EF4-268A2EEFAF76}"/>
              </a:ext>
            </a:extLst>
          </p:cNvPr>
          <p:cNvSpPr txBox="1"/>
          <p:nvPr/>
        </p:nvSpPr>
        <p:spPr>
          <a:xfrm>
            <a:off x="545090" y="1608396"/>
            <a:ext cx="862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texture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6387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79B6D05C-F614-4447-B7E7-E48BCDF93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28" y="3039774"/>
            <a:ext cx="4245472" cy="210372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2168EBE-94E2-6744-BCC8-D1CF168C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DD513B-6990-D64E-9D61-8F4AA0B37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374" y="1219125"/>
            <a:ext cx="6828503" cy="2896708"/>
          </a:xfrm>
        </p:spPr>
        <p:txBody>
          <a:bodyPr>
            <a:normAutofit/>
          </a:bodyPr>
          <a:lstStyle/>
          <a:p>
            <a:r>
              <a:rPr kumimoji="1" lang="en-US" altLang="zh-TW" sz="1600" dirty="0" err="1"/>
              <a:t>gl.texParameteri</a:t>
            </a:r>
            <a:r>
              <a:rPr kumimoji="1" lang="en-US" altLang="zh-TW" sz="1600" dirty="0"/>
              <a:t>(target, </a:t>
            </a:r>
            <a:r>
              <a:rPr kumimoji="1" lang="en-US" altLang="zh-TW" sz="1600" dirty="0" err="1"/>
              <a:t>pname</a:t>
            </a:r>
            <a:r>
              <a:rPr kumimoji="1" lang="en-US" altLang="zh-TW" sz="1600" dirty="0"/>
              <a:t>, param)</a:t>
            </a:r>
          </a:p>
          <a:p>
            <a:pPr lvl="1"/>
            <a:r>
              <a:rPr kumimoji="1" lang="en" altLang="zh-TW" sz="1600" dirty="0">
                <a:hlinkClick r:id="rId3"/>
              </a:rPr>
              <a:t>https://developer.mozilla.org/en-US/docs/Web/API/WebGLRenderingContext/texParameter</a:t>
            </a:r>
            <a:r>
              <a:rPr kumimoji="1" lang="en" altLang="zh-TW" sz="1600" dirty="0"/>
              <a:t> 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E5F7C1-E144-FE4E-B195-3D63E980FE4E}"/>
              </a:ext>
            </a:extLst>
          </p:cNvPr>
          <p:cNvSpPr txBox="1">
            <a:spLocks/>
          </p:cNvSpPr>
          <p:nvPr/>
        </p:nvSpPr>
        <p:spPr>
          <a:xfrm>
            <a:off x="11680" y="3254928"/>
            <a:ext cx="3629142" cy="18879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800" dirty="0"/>
              <a:t>Load the texture image</a:t>
            </a:r>
          </a:p>
          <a:p>
            <a:r>
              <a:rPr kumimoji="1" lang="en-US" altLang="zh-TW" sz="800" dirty="0">
                <a:solidFill>
                  <a:srgbClr val="C00000"/>
                </a:solidFill>
              </a:rPr>
              <a:t>Prepare texture buffer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Create texture buffer: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gl.createTexture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Bind texture to a target: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gl.bindTexture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Indicate how to interpret the image: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gl.pixelStorei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Texture parameters: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gl.texParameteri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Assign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image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to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target: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gl.texImage2D()</a:t>
            </a:r>
          </a:p>
          <a:p>
            <a:r>
              <a:rPr kumimoji="1" lang="en-US" altLang="zh-TW" sz="800" dirty="0"/>
              <a:t>Assign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</a:t>
            </a:r>
          </a:p>
          <a:p>
            <a:pPr lvl="1"/>
            <a:r>
              <a:rPr kumimoji="1" lang="en-US" altLang="zh-TW" sz="800" dirty="0"/>
              <a:t>Active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unit:</a:t>
            </a:r>
            <a:r>
              <a:rPr kumimoji="1" lang="zh-TW" altLang="en-US" sz="800" dirty="0"/>
              <a:t> </a:t>
            </a:r>
            <a:r>
              <a:rPr kumimoji="1" lang="en-US" altLang="zh-TW" sz="800" dirty="0" err="1"/>
              <a:t>gl.activeTexture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Bind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target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if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necessary():</a:t>
            </a:r>
            <a:r>
              <a:rPr kumimoji="1" lang="zh-TW" altLang="en-US" sz="800" dirty="0"/>
              <a:t> </a:t>
            </a:r>
            <a:r>
              <a:rPr kumimoji="1" lang="en-US" altLang="zh-TW" sz="800" dirty="0" err="1"/>
              <a:t>gl.bindTexture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Pass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unit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‘sampler2D’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shader: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gl.uniform1i()</a:t>
            </a:r>
          </a:p>
          <a:p>
            <a:r>
              <a:rPr kumimoji="1" lang="en-US" altLang="zh-TW" sz="800" dirty="0"/>
              <a:t>Call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draw</a:t>
            </a:r>
          </a:p>
          <a:p>
            <a:pPr lvl="1"/>
            <a:r>
              <a:rPr kumimoji="1" lang="en-US" altLang="zh-TW" sz="800" dirty="0"/>
              <a:t>Get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color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from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shader:</a:t>
            </a:r>
            <a:r>
              <a:rPr kumimoji="1" lang="zh-TW" altLang="en-US" sz="800" dirty="0"/>
              <a:t> </a:t>
            </a:r>
            <a:r>
              <a:rPr lang="en" altLang="zh-TW" sz="800" dirty="0"/>
              <a:t>texture2D()</a:t>
            </a:r>
          </a:p>
          <a:p>
            <a:pPr lvl="1"/>
            <a:endParaRPr kumimoji="1" lang="zh-TW" altLang="en-US" sz="800" dirty="0"/>
          </a:p>
          <a:p>
            <a:endParaRPr kumimoji="1" lang="zh-TW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A4B9D8-1A9A-0C46-8218-7EC8E9B6AE7B}"/>
              </a:ext>
            </a:extLst>
          </p:cNvPr>
          <p:cNvSpPr/>
          <p:nvPr/>
        </p:nvSpPr>
        <p:spPr>
          <a:xfrm>
            <a:off x="5092118" y="107165"/>
            <a:ext cx="3976382" cy="17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415F38F-3FDF-D747-8024-FAEBC325617A}"/>
              </a:ext>
            </a:extLst>
          </p:cNvPr>
          <p:cNvSpPr txBox="1"/>
          <p:nvPr/>
        </p:nvSpPr>
        <p:spPr>
          <a:xfrm>
            <a:off x="5783855" y="281232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gl.TEXTURE0</a:t>
            </a:r>
            <a:endParaRPr kumimoji="1" lang="zh-TW" altLang="en-US" sz="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38FFB6F-4887-454E-9A0B-71835742A1D1}"/>
              </a:ext>
            </a:extLst>
          </p:cNvPr>
          <p:cNvSpPr txBox="1"/>
          <p:nvPr/>
        </p:nvSpPr>
        <p:spPr>
          <a:xfrm>
            <a:off x="6666039" y="285756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gl.TEXTURE1</a:t>
            </a:r>
            <a:endParaRPr kumimoji="1" lang="zh-TW" altLang="en-US" sz="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B4BEE91-BF64-4446-B188-66986D40D2B5}"/>
              </a:ext>
            </a:extLst>
          </p:cNvPr>
          <p:cNvSpPr txBox="1"/>
          <p:nvPr/>
        </p:nvSpPr>
        <p:spPr>
          <a:xfrm>
            <a:off x="7667256" y="282428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gl.TEXTURE7</a:t>
            </a:r>
            <a:endParaRPr kumimoji="1" lang="zh-TW" altLang="en-US" sz="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BE63B3-177A-6F47-961A-270A62E8DB1C}"/>
              </a:ext>
            </a:extLst>
          </p:cNvPr>
          <p:cNvSpPr txBox="1"/>
          <p:nvPr/>
        </p:nvSpPr>
        <p:spPr>
          <a:xfrm>
            <a:off x="7326937" y="134097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….</a:t>
            </a:r>
            <a:endParaRPr kumimoji="1" lang="zh-TW" altLang="en-US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8D46DD-B7F9-C744-B31B-5B1B361D90CD}"/>
              </a:ext>
            </a:extLst>
          </p:cNvPr>
          <p:cNvSpPr/>
          <p:nvPr/>
        </p:nvSpPr>
        <p:spPr>
          <a:xfrm>
            <a:off x="5027305" y="3887043"/>
            <a:ext cx="3680467" cy="142613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F4B726-46F8-EF44-9002-BE875372A68B}"/>
              </a:ext>
            </a:extLst>
          </p:cNvPr>
          <p:cNvSpPr/>
          <p:nvPr/>
        </p:nvSpPr>
        <p:spPr>
          <a:xfrm>
            <a:off x="5788256" y="963676"/>
            <a:ext cx="725350" cy="7253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Texture buffer</a:t>
            </a:r>
          </a:p>
          <a:p>
            <a:pPr algn="ctr"/>
            <a:r>
              <a:rPr kumimoji="1" lang="en-US" altLang="zh-TW" sz="1200" dirty="0"/>
              <a:t>(</a:t>
            </a:r>
            <a:r>
              <a:rPr kumimoji="1" lang="en-US" altLang="zh-TW" sz="1200" dirty="0" err="1"/>
              <a:t>tex</a:t>
            </a:r>
            <a:r>
              <a:rPr kumimoji="1" lang="en-US" altLang="zh-TW" sz="1200" dirty="0"/>
              <a:t>)</a:t>
            </a:r>
            <a:endParaRPr kumimoji="1" lang="zh-TW" altLang="en-US" sz="1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D950928-FC32-444C-920C-2B132C3800C8}"/>
              </a:ext>
            </a:extLst>
          </p:cNvPr>
          <p:cNvSpPr txBox="1"/>
          <p:nvPr/>
        </p:nvSpPr>
        <p:spPr>
          <a:xfrm rot="16200000">
            <a:off x="4825225" y="597211"/>
            <a:ext cx="849989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/>
              <a:t>gl.TEXTURE_2D</a:t>
            </a:r>
            <a:endParaRPr kumimoji="1" lang="zh-TW" altLang="en-US" sz="7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B09D5C-445F-D74D-A1CC-7FDEB3235479}"/>
              </a:ext>
            </a:extLst>
          </p:cNvPr>
          <p:cNvSpPr txBox="1"/>
          <p:nvPr/>
        </p:nvSpPr>
        <p:spPr>
          <a:xfrm rot="16200000">
            <a:off x="5133308" y="605600"/>
            <a:ext cx="849988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 err="1"/>
              <a:t>gl.TEXTURE_CUBE</a:t>
            </a:r>
            <a:endParaRPr kumimoji="1" lang="zh-TW" altLang="en-US" sz="700" dirty="0"/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DB5DA5EB-539D-B048-B0B7-662C1AE0431D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6200000" flipH="1">
            <a:off x="5417179" y="955274"/>
            <a:ext cx="204118" cy="538036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36E51B29-A2F5-F54C-A5D7-C11461100516}"/>
              </a:ext>
            </a:extLst>
          </p:cNvPr>
          <p:cNvGrpSpPr/>
          <p:nvPr/>
        </p:nvGrpSpPr>
        <p:grpSpPr>
          <a:xfrm>
            <a:off x="2248967" y="2365995"/>
            <a:ext cx="685008" cy="631602"/>
            <a:chOff x="2407920" y="2294478"/>
            <a:chExt cx="947047" cy="87321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C2CCF13-455B-4140-A97A-81008A211F88}"/>
                </a:ext>
              </a:extLst>
            </p:cNvPr>
            <p:cNvSpPr/>
            <p:nvPr/>
          </p:nvSpPr>
          <p:spPr>
            <a:xfrm>
              <a:off x="2542903" y="2381717"/>
              <a:ext cx="685844" cy="685844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2DB062A-740D-3146-BBAD-D5904376D2D7}"/>
                </a:ext>
              </a:extLst>
            </p:cNvPr>
            <p:cNvSpPr/>
            <p:nvPr/>
          </p:nvSpPr>
          <p:spPr>
            <a:xfrm>
              <a:off x="2407920" y="2294478"/>
              <a:ext cx="269966" cy="2699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975C115-807A-EE46-B4CB-22D1609F51B5}"/>
                </a:ext>
              </a:extLst>
            </p:cNvPr>
            <p:cNvSpPr/>
            <p:nvPr/>
          </p:nvSpPr>
          <p:spPr>
            <a:xfrm>
              <a:off x="3085001" y="2294478"/>
              <a:ext cx="269966" cy="26996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86CCD57-99CD-B046-99C5-2033FEE0754A}"/>
                </a:ext>
              </a:extLst>
            </p:cNvPr>
            <p:cNvSpPr/>
            <p:nvPr/>
          </p:nvSpPr>
          <p:spPr>
            <a:xfrm>
              <a:off x="2407920" y="2897723"/>
              <a:ext cx="269966" cy="26996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7199A83-29CE-B645-B74B-7074256CABDC}"/>
                </a:ext>
              </a:extLst>
            </p:cNvPr>
            <p:cNvSpPr/>
            <p:nvPr/>
          </p:nvSpPr>
          <p:spPr>
            <a:xfrm>
              <a:off x="3037365" y="2897723"/>
              <a:ext cx="269966" cy="2699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D9702DD-C048-F742-8644-35687CB3B92A}"/>
                </a:ext>
              </a:extLst>
            </p:cNvPr>
            <p:cNvSpPr/>
            <p:nvPr/>
          </p:nvSpPr>
          <p:spPr>
            <a:xfrm>
              <a:off x="2909796" y="2564080"/>
              <a:ext cx="175205" cy="17520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BA173EB-C8F3-8A47-8D67-200F4DF31096}"/>
              </a:ext>
            </a:extLst>
          </p:cNvPr>
          <p:cNvSpPr txBox="1"/>
          <p:nvPr/>
        </p:nvSpPr>
        <p:spPr>
          <a:xfrm>
            <a:off x="1647747" y="2097015"/>
            <a:ext cx="2580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(1) Nearest neighbor (low quality, fast)</a:t>
            </a:r>
            <a:endParaRPr kumimoji="1" lang="zh-TW" altLang="en-US" sz="1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EF546B1-B3DD-2B4D-A6BD-635F0D5BB388}"/>
              </a:ext>
            </a:extLst>
          </p:cNvPr>
          <p:cNvSpPr txBox="1"/>
          <p:nvPr/>
        </p:nvSpPr>
        <p:spPr>
          <a:xfrm>
            <a:off x="1429405" y="3039774"/>
            <a:ext cx="29402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 err="1"/>
              <a:t>gl.textParameter</a:t>
            </a:r>
            <a:r>
              <a:rPr kumimoji="1" lang="en-US" altLang="zh-TW" sz="900" dirty="0"/>
              <a:t>(…, </a:t>
            </a:r>
            <a:r>
              <a:rPr kumimoji="1" lang="en-US" altLang="zh-TW" sz="900" dirty="0" err="1"/>
              <a:t>gl.TEXTURE_MIN_FILTER</a:t>
            </a:r>
            <a:r>
              <a:rPr kumimoji="1" lang="en-US" altLang="zh-TW" sz="900" dirty="0"/>
              <a:t>, </a:t>
            </a:r>
            <a:r>
              <a:rPr kumimoji="1" lang="en-US" altLang="zh-TW" sz="900" dirty="0" err="1"/>
              <a:t>gl.NEAREST</a:t>
            </a:r>
            <a:r>
              <a:rPr kumimoji="1" lang="en-US" altLang="zh-TW" sz="900" dirty="0"/>
              <a:t>)</a:t>
            </a:r>
            <a:endParaRPr kumimoji="1" lang="zh-TW" altLang="en-US" sz="900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BFE37B35-3CB1-C349-B82D-4481C73A0964}"/>
              </a:ext>
            </a:extLst>
          </p:cNvPr>
          <p:cNvGrpSpPr/>
          <p:nvPr/>
        </p:nvGrpSpPr>
        <p:grpSpPr>
          <a:xfrm>
            <a:off x="5473646" y="2378482"/>
            <a:ext cx="685008" cy="631602"/>
            <a:chOff x="2407920" y="2294478"/>
            <a:chExt cx="947047" cy="873211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377B984-A1B1-C04F-A095-9688E0B6E0B3}"/>
                </a:ext>
              </a:extLst>
            </p:cNvPr>
            <p:cNvSpPr/>
            <p:nvPr/>
          </p:nvSpPr>
          <p:spPr>
            <a:xfrm>
              <a:off x="2542903" y="2381717"/>
              <a:ext cx="685844" cy="685844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C551E23-1293-3445-8BC9-9ECB006D1EF5}"/>
                </a:ext>
              </a:extLst>
            </p:cNvPr>
            <p:cNvSpPr/>
            <p:nvPr/>
          </p:nvSpPr>
          <p:spPr>
            <a:xfrm>
              <a:off x="2407920" y="2294478"/>
              <a:ext cx="269966" cy="2699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D130392-9D17-C148-B7D4-3F0BE7B721D1}"/>
                </a:ext>
              </a:extLst>
            </p:cNvPr>
            <p:cNvSpPr/>
            <p:nvPr/>
          </p:nvSpPr>
          <p:spPr>
            <a:xfrm>
              <a:off x="3085001" y="2294478"/>
              <a:ext cx="269966" cy="26996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E0589DC-1726-B54B-BEF5-1087E84BCDCE}"/>
                </a:ext>
              </a:extLst>
            </p:cNvPr>
            <p:cNvSpPr/>
            <p:nvPr/>
          </p:nvSpPr>
          <p:spPr>
            <a:xfrm>
              <a:off x="2407920" y="2897723"/>
              <a:ext cx="269966" cy="26996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8AA4CD-CE7D-E94A-90B0-3A082CC5CA36}"/>
                </a:ext>
              </a:extLst>
            </p:cNvPr>
            <p:cNvSpPr/>
            <p:nvPr/>
          </p:nvSpPr>
          <p:spPr>
            <a:xfrm>
              <a:off x="3037365" y="2897723"/>
              <a:ext cx="269966" cy="2699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C12DAA90-DBFF-C746-B98C-922514B64CC5}"/>
                </a:ext>
              </a:extLst>
            </p:cNvPr>
            <p:cNvSpPr/>
            <p:nvPr/>
          </p:nvSpPr>
          <p:spPr>
            <a:xfrm>
              <a:off x="2909796" y="2564080"/>
              <a:ext cx="175205" cy="175205"/>
            </a:xfrm>
            <a:prstGeom prst="ellipse">
              <a:avLst/>
            </a:prstGeom>
            <a:solidFill>
              <a:srgbClr val="613E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2760573-9A72-F442-838D-4A3ED04C4DE9}"/>
              </a:ext>
            </a:extLst>
          </p:cNvPr>
          <p:cNvSpPr txBox="1"/>
          <p:nvPr/>
        </p:nvSpPr>
        <p:spPr>
          <a:xfrm>
            <a:off x="4872426" y="2109502"/>
            <a:ext cx="2813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(2) Linear interpolation (high quality, slow)</a:t>
            </a:r>
            <a:endParaRPr kumimoji="1" lang="zh-TW" altLang="en-US" sz="1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9A0B355-8BF2-B94F-A65B-09017FF403CE}"/>
              </a:ext>
            </a:extLst>
          </p:cNvPr>
          <p:cNvSpPr txBox="1"/>
          <p:nvPr/>
        </p:nvSpPr>
        <p:spPr>
          <a:xfrm>
            <a:off x="6090112" y="2532539"/>
            <a:ext cx="28632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dirty="0" err="1"/>
              <a:t>gl.textParameter</a:t>
            </a:r>
            <a:r>
              <a:rPr kumimoji="1" lang="en-US" altLang="zh-TW" sz="900" dirty="0"/>
              <a:t>(…, </a:t>
            </a:r>
            <a:r>
              <a:rPr kumimoji="1" lang="en-US" altLang="zh-TW" sz="900" dirty="0" err="1"/>
              <a:t>gl.TEXTURE_MIN_FILTER</a:t>
            </a:r>
            <a:r>
              <a:rPr kumimoji="1" lang="en-US" altLang="zh-TW" sz="900" dirty="0"/>
              <a:t>, </a:t>
            </a:r>
            <a:r>
              <a:rPr kumimoji="1" lang="en-US" altLang="zh-TW" sz="900" dirty="0" err="1"/>
              <a:t>gl</a:t>
            </a:r>
            <a:r>
              <a:rPr kumimoji="1" lang="en-US" altLang="zh-TW" sz="900" dirty="0"/>
              <a:t>..LINEAR)</a:t>
            </a:r>
            <a:endParaRPr kumimoji="1" lang="zh-TW" altLang="en-US" sz="900" dirty="0"/>
          </a:p>
        </p:txBody>
      </p:sp>
    </p:spTree>
    <p:extLst>
      <p:ext uri="{BB962C8B-B14F-4D97-AF65-F5344CB8AC3E}">
        <p14:creationId xmlns:p14="http://schemas.microsoft.com/office/powerpoint/2010/main" val="406434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AD467C-9570-8D41-BD04-B7B37D41D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77FB84-07AD-084D-812C-5677DFDC2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800" dirty="0"/>
              <a:t>What if the given texture coordinates (s, t) are outside [0,1] range?</a:t>
            </a:r>
          </a:p>
          <a:p>
            <a:pPr lvl="1"/>
            <a:r>
              <a:rPr kumimoji="1" lang="en-US" altLang="zh-TW" sz="1800" dirty="0"/>
              <a:t>Ex:</a:t>
            </a:r>
          </a:p>
          <a:p>
            <a:pPr lvl="2"/>
            <a:r>
              <a:rPr kumimoji="1" lang="en-US" altLang="zh-TW" sz="1400" dirty="0" err="1"/>
              <a:t>gl.texParameteri</a:t>
            </a:r>
            <a:r>
              <a:rPr kumimoji="1" lang="en-US" altLang="zh-TW" sz="1400" dirty="0"/>
              <a:t>(…, </a:t>
            </a:r>
            <a:r>
              <a:rPr kumimoji="1" lang="en-US" altLang="zh-TW" sz="1400" dirty="0" err="1"/>
              <a:t>gl.TEXTURE_WRAP_S</a:t>
            </a:r>
            <a:r>
              <a:rPr kumimoji="1" lang="en-US" altLang="zh-TW" sz="1400" dirty="0"/>
              <a:t>, </a:t>
            </a:r>
            <a:r>
              <a:rPr kumimoji="1" lang="en-US" altLang="zh-TW" sz="1400" dirty="0" err="1">
                <a:solidFill>
                  <a:srgbClr val="C00000"/>
                </a:solidFill>
              </a:rPr>
              <a:t>gl.CLAMP</a:t>
            </a:r>
            <a:r>
              <a:rPr kumimoji="1" lang="en-US" altLang="zh-TW" sz="1400" dirty="0"/>
              <a:t>)</a:t>
            </a:r>
          </a:p>
          <a:p>
            <a:pPr lvl="2"/>
            <a:r>
              <a:rPr kumimoji="1" lang="en-US" altLang="zh-TW" sz="1400" dirty="0" err="1"/>
              <a:t>gl.texParameteri</a:t>
            </a:r>
            <a:r>
              <a:rPr kumimoji="1" lang="en-US" altLang="zh-TW" sz="1400" dirty="0"/>
              <a:t>(…, </a:t>
            </a:r>
            <a:r>
              <a:rPr kumimoji="1" lang="en-US" altLang="zh-TW" sz="1400" dirty="0" err="1"/>
              <a:t>gl.TEXTURE_WRAP_T</a:t>
            </a:r>
            <a:r>
              <a:rPr kumimoji="1" lang="en-US" altLang="zh-TW" sz="1400" dirty="0"/>
              <a:t>, </a:t>
            </a:r>
            <a:r>
              <a:rPr kumimoji="1" lang="en-US" altLang="zh-TW" sz="1400" dirty="0" err="1">
                <a:solidFill>
                  <a:srgbClr val="C00000"/>
                </a:solidFill>
              </a:rPr>
              <a:t>gl.CLAMP</a:t>
            </a:r>
            <a:r>
              <a:rPr kumimoji="1" lang="en-US" altLang="zh-TW" sz="1400" dirty="0"/>
              <a:t>)</a:t>
            </a:r>
          </a:p>
          <a:p>
            <a:pPr lvl="1"/>
            <a:endParaRPr kumimoji="1" lang="en-US" altLang="zh-TW" sz="1800" dirty="0"/>
          </a:p>
          <a:p>
            <a:pPr lvl="1"/>
            <a:endParaRPr kumimoji="1" lang="zh-TW" altLang="en-US" sz="1800" dirty="0"/>
          </a:p>
        </p:txBody>
      </p:sp>
      <p:pic>
        <p:nvPicPr>
          <p:cNvPr id="5" name="圖片 4" descr="一張含有 文字, 水果 的圖片&#10;&#10;自動產生的描述">
            <a:extLst>
              <a:ext uri="{FF2B5EF4-FFF2-40B4-BE49-F238E27FC236}">
                <a16:creationId xmlns:a16="http://schemas.microsoft.com/office/drawing/2014/main" id="{A34F54DE-728C-8545-B393-F90E96E8B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036" y="2749006"/>
            <a:ext cx="1168400" cy="1168400"/>
          </a:xfrm>
          <a:prstGeom prst="rect">
            <a:avLst/>
          </a:prstGeom>
        </p:spPr>
      </p:pic>
      <p:pic>
        <p:nvPicPr>
          <p:cNvPr id="7" name="圖片 6" descr="一張含有 文字, 並排的, 室內, 磚 的圖片&#10;&#10;自動產生的描述">
            <a:extLst>
              <a:ext uri="{FF2B5EF4-FFF2-40B4-BE49-F238E27FC236}">
                <a16:creationId xmlns:a16="http://schemas.microsoft.com/office/drawing/2014/main" id="{F6EF6EDA-E6BB-144A-894C-32E3B2720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90" y="2609306"/>
            <a:ext cx="1282700" cy="1447800"/>
          </a:xfrm>
          <a:prstGeom prst="rect">
            <a:avLst/>
          </a:prstGeom>
        </p:spPr>
      </p:pic>
      <p:pic>
        <p:nvPicPr>
          <p:cNvPr id="9" name="圖片 8" descr="一張含有 畫畫, 建築物, 窗戶 的圖片&#10;&#10;自動產生的描述">
            <a:extLst>
              <a:ext uri="{FF2B5EF4-FFF2-40B4-BE49-F238E27FC236}">
                <a16:creationId xmlns:a16="http://schemas.microsoft.com/office/drawing/2014/main" id="{449C9FB9-0585-0646-AB5C-9357EDBA1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44" y="2628900"/>
            <a:ext cx="1689100" cy="13716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6C31900-9AD1-A041-BA28-D5544F5A8BA4}"/>
              </a:ext>
            </a:extLst>
          </p:cNvPr>
          <p:cNvSpPr txBox="1"/>
          <p:nvPr/>
        </p:nvSpPr>
        <p:spPr>
          <a:xfrm>
            <a:off x="1837509" y="3846611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(0,0)</a:t>
            </a:r>
            <a:endParaRPr kumimoji="1" lang="zh-TW" altLang="en-US" sz="1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08C3127-D1C4-7843-9B38-A4C92CB6FD2E}"/>
              </a:ext>
            </a:extLst>
          </p:cNvPr>
          <p:cNvSpPr txBox="1"/>
          <p:nvPr/>
        </p:nvSpPr>
        <p:spPr>
          <a:xfrm>
            <a:off x="3285014" y="2475011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(1,1)</a:t>
            </a:r>
            <a:endParaRPr kumimoji="1" lang="zh-TW" altLang="en-US" sz="1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74AA9D5-9E78-7644-9501-701BF7FFE694}"/>
              </a:ext>
            </a:extLst>
          </p:cNvPr>
          <p:cNvSpPr txBox="1"/>
          <p:nvPr/>
        </p:nvSpPr>
        <p:spPr>
          <a:xfrm>
            <a:off x="3806311" y="4000499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(0,0)</a:t>
            </a:r>
            <a:endParaRPr kumimoji="1" lang="zh-TW" altLang="en-US" sz="1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FAE3AE-0A2D-D949-A759-33ABBA92D7FE}"/>
              </a:ext>
            </a:extLst>
          </p:cNvPr>
          <p:cNvSpPr txBox="1"/>
          <p:nvPr/>
        </p:nvSpPr>
        <p:spPr>
          <a:xfrm>
            <a:off x="5361346" y="2321122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(2,2)</a:t>
            </a:r>
            <a:endParaRPr kumimoji="1" lang="zh-TW" altLang="en-US" sz="1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AD7544D-A1A1-024D-B5C0-A033D71CDF8C}"/>
              </a:ext>
            </a:extLst>
          </p:cNvPr>
          <p:cNvSpPr txBox="1"/>
          <p:nvPr/>
        </p:nvSpPr>
        <p:spPr>
          <a:xfrm>
            <a:off x="7757648" y="2301529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(2,2)</a:t>
            </a:r>
            <a:endParaRPr kumimoji="1" lang="zh-TW" altLang="en-US" sz="1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0826596-2C44-444E-9937-3ACF8BAD42F1}"/>
              </a:ext>
            </a:extLst>
          </p:cNvPr>
          <p:cNvSpPr txBox="1"/>
          <p:nvPr/>
        </p:nvSpPr>
        <p:spPr>
          <a:xfrm>
            <a:off x="5882643" y="3960910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(0,0)</a:t>
            </a:r>
            <a:endParaRPr kumimoji="1" lang="zh-TW" altLang="en-US" sz="1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FC48AF1-D981-6F46-9CB0-85FB98D7C957}"/>
              </a:ext>
            </a:extLst>
          </p:cNvPr>
          <p:cNvSpPr txBox="1"/>
          <p:nvPr/>
        </p:nvSpPr>
        <p:spPr>
          <a:xfrm>
            <a:off x="2097250" y="4081017"/>
            <a:ext cx="1327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Original texture</a:t>
            </a:r>
            <a:endParaRPr kumimoji="1" lang="zh-TW" altLang="en-US" sz="1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35CE325-2B77-6A49-95C3-8C0ADEF3396C}"/>
              </a:ext>
            </a:extLst>
          </p:cNvPr>
          <p:cNvSpPr txBox="1"/>
          <p:nvPr/>
        </p:nvSpPr>
        <p:spPr>
          <a:xfrm>
            <a:off x="4429868" y="4313179"/>
            <a:ext cx="998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/>
              <a:t>gl.REPEAT</a:t>
            </a:r>
            <a:endParaRPr kumimoji="1" lang="en-US" altLang="zh-TW" sz="1600" dirty="0"/>
          </a:p>
          <a:p>
            <a:pPr algn="ctr"/>
            <a:r>
              <a:rPr kumimoji="1" lang="en-US" altLang="zh-TW" sz="1600" dirty="0"/>
              <a:t>(default)</a:t>
            </a:r>
            <a:endParaRPr kumimoji="1"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0CC78D2-8C94-A040-9E6B-476624B9FF1F}"/>
              </a:ext>
            </a:extLst>
          </p:cNvPr>
          <p:cNvSpPr txBox="1"/>
          <p:nvPr/>
        </p:nvSpPr>
        <p:spPr>
          <a:xfrm>
            <a:off x="6581586" y="4308276"/>
            <a:ext cx="969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 err="1"/>
              <a:t>gl.CLAMP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2501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79B6D05C-F614-4447-B7E7-E48BCDF93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28" y="3039774"/>
            <a:ext cx="4245472" cy="210372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2168EBE-94E2-6744-BCC8-D1CF168C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DD513B-6990-D64E-9D61-8F4AA0B37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520" y="1573518"/>
            <a:ext cx="6828503" cy="2359654"/>
          </a:xfrm>
        </p:spPr>
        <p:txBody>
          <a:bodyPr>
            <a:normAutofit/>
          </a:bodyPr>
          <a:lstStyle/>
          <a:p>
            <a:r>
              <a:rPr kumimoji="1" lang="en-US" altLang="zh-TW" sz="1100" dirty="0"/>
              <a:t>gl.texImage2D(target, level, </a:t>
            </a:r>
            <a:r>
              <a:rPr kumimoji="1" lang="en-US" altLang="zh-TW" sz="1100" dirty="0" err="1"/>
              <a:t>internalformat</a:t>
            </a:r>
            <a:r>
              <a:rPr kumimoji="1" lang="en-US" altLang="zh-TW" sz="1100" dirty="0"/>
              <a:t>, format, type, image)</a:t>
            </a:r>
          </a:p>
          <a:p>
            <a:pPr lvl="1"/>
            <a:r>
              <a:rPr kumimoji="1" lang="en" altLang="zh-TW" sz="1100" dirty="0">
                <a:hlinkClick r:id="rId3"/>
              </a:rPr>
              <a:t>https://developer.mozilla.org/en-US/docs/Web/API/WebGLRenderingContext/texImage2D</a:t>
            </a:r>
            <a:r>
              <a:rPr kumimoji="1" lang="en" altLang="zh-TW" sz="1100" dirty="0"/>
              <a:t> </a:t>
            </a:r>
          </a:p>
          <a:p>
            <a:pPr lvl="1"/>
            <a:r>
              <a:rPr kumimoji="1" lang="en" altLang="zh-TW" sz="1100" dirty="0"/>
              <a:t>target: gl.TEXTURE_2D or </a:t>
            </a:r>
            <a:r>
              <a:rPr kumimoji="1" lang="en" altLang="zh-TW" sz="1100" dirty="0" err="1"/>
              <a:t>gl.TEXTURE_CUBE_MAP</a:t>
            </a:r>
            <a:endParaRPr kumimoji="1" lang="en" altLang="zh-TW" sz="1100" dirty="0"/>
          </a:p>
          <a:p>
            <a:pPr lvl="1"/>
            <a:r>
              <a:rPr kumimoji="1" lang="en" altLang="zh-TW" sz="1100" dirty="0"/>
              <a:t>level: level of detail</a:t>
            </a:r>
          </a:p>
          <a:p>
            <a:pPr lvl="1"/>
            <a:r>
              <a:rPr kumimoji="1" lang="en" altLang="zh-TW" sz="1100" dirty="0" err="1"/>
              <a:t>internalformat</a:t>
            </a:r>
            <a:r>
              <a:rPr kumimoji="1" lang="en" altLang="zh-TW" sz="1100" dirty="0"/>
              <a:t>: image’s format</a:t>
            </a:r>
          </a:p>
          <a:p>
            <a:pPr lvl="1"/>
            <a:r>
              <a:rPr kumimoji="1" lang="en" altLang="zh-TW" sz="1100" dirty="0"/>
              <a:t>format: texture format (the same as the internal format)</a:t>
            </a:r>
          </a:p>
          <a:p>
            <a:pPr lvl="1"/>
            <a:r>
              <a:rPr kumimoji="1" lang="en" altLang="zh-TW" sz="1100" dirty="0"/>
              <a:t>type: type of the texture (per channel)</a:t>
            </a:r>
          </a:p>
          <a:p>
            <a:pPr lvl="1"/>
            <a:r>
              <a:rPr kumimoji="1" lang="en" altLang="zh-TW" sz="1100" dirty="0"/>
              <a:t>image: input texture image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E5F7C1-E144-FE4E-B195-3D63E980FE4E}"/>
              </a:ext>
            </a:extLst>
          </p:cNvPr>
          <p:cNvSpPr txBox="1">
            <a:spLocks/>
          </p:cNvSpPr>
          <p:nvPr/>
        </p:nvSpPr>
        <p:spPr>
          <a:xfrm>
            <a:off x="11680" y="3254928"/>
            <a:ext cx="3629142" cy="18879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800" dirty="0"/>
              <a:t>Load the texture image</a:t>
            </a:r>
          </a:p>
          <a:p>
            <a:r>
              <a:rPr kumimoji="1" lang="en-US" altLang="zh-TW" sz="800" dirty="0">
                <a:solidFill>
                  <a:srgbClr val="C00000"/>
                </a:solidFill>
              </a:rPr>
              <a:t>Prepare texture buffer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Create texture buffer: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gl.createTexture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Bind texture to a target: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gl.bindTexture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Indicate how to interpret the image: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gl.pixelStorei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Texture parameters: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gl.texParameteri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Assign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image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to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target: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gl.texImage2D()</a:t>
            </a:r>
          </a:p>
          <a:p>
            <a:r>
              <a:rPr kumimoji="1" lang="en-US" altLang="zh-TW" sz="800" dirty="0"/>
              <a:t>Assign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</a:t>
            </a:r>
          </a:p>
          <a:p>
            <a:pPr lvl="1"/>
            <a:r>
              <a:rPr kumimoji="1" lang="en-US" altLang="zh-TW" sz="800" dirty="0"/>
              <a:t>Active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unit:</a:t>
            </a:r>
            <a:r>
              <a:rPr kumimoji="1" lang="zh-TW" altLang="en-US" sz="800" dirty="0"/>
              <a:t> </a:t>
            </a:r>
            <a:r>
              <a:rPr kumimoji="1" lang="en-US" altLang="zh-TW" sz="800" dirty="0" err="1"/>
              <a:t>gl.activeTexture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Bind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target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if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necessary():</a:t>
            </a:r>
            <a:r>
              <a:rPr kumimoji="1" lang="zh-TW" altLang="en-US" sz="800" dirty="0"/>
              <a:t> </a:t>
            </a:r>
            <a:r>
              <a:rPr kumimoji="1" lang="en-US" altLang="zh-TW" sz="800" dirty="0" err="1"/>
              <a:t>gl.bindTexture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Pass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unit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‘sampler2D’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shader: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gl.uniform1i()</a:t>
            </a:r>
          </a:p>
          <a:p>
            <a:r>
              <a:rPr kumimoji="1" lang="en-US" altLang="zh-TW" sz="800" dirty="0"/>
              <a:t>Call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draw</a:t>
            </a:r>
          </a:p>
          <a:p>
            <a:pPr lvl="1"/>
            <a:r>
              <a:rPr kumimoji="1" lang="en-US" altLang="zh-TW" sz="800" dirty="0"/>
              <a:t>Get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color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from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shader:</a:t>
            </a:r>
            <a:r>
              <a:rPr kumimoji="1" lang="zh-TW" altLang="en-US" sz="800" dirty="0"/>
              <a:t> </a:t>
            </a:r>
            <a:r>
              <a:rPr lang="en" altLang="zh-TW" sz="800" dirty="0"/>
              <a:t>texture2D()</a:t>
            </a:r>
          </a:p>
          <a:p>
            <a:pPr lvl="1"/>
            <a:endParaRPr kumimoji="1" lang="zh-TW" altLang="en-US" sz="800" dirty="0"/>
          </a:p>
          <a:p>
            <a:endParaRPr kumimoji="1" lang="zh-TW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A4B9D8-1A9A-0C46-8218-7EC8E9B6AE7B}"/>
              </a:ext>
            </a:extLst>
          </p:cNvPr>
          <p:cNvSpPr/>
          <p:nvPr/>
        </p:nvSpPr>
        <p:spPr>
          <a:xfrm>
            <a:off x="5092118" y="107165"/>
            <a:ext cx="3976382" cy="17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415F38F-3FDF-D747-8024-FAEBC325617A}"/>
              </a:ext>
            </a:extLst>
          </p:cNvPr>
          <p:cNvSpPr txBox="1"/>
          <p:nvPr/>
        </p:nvSpPr>
        <p:spPr>
          <a:xfrm>
            <a:off x="5783855" y="281232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gl.TEXTURE0</a:t>
            </a:r>
            <a:endParaRPr kumimoji="1" lang="zh-TW" altLang="en-US" sz="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38FFB6F-4887-454E-9A0B-71835742A1D1}"/>
              </a:ext>
            </a:extLst>
          </p:cNvPr>
          <p:cNvSpPr txBox="1"/>
          <p:nvPr/>
        </p:nvSpPr>
        <p:spPr>
          <a:xfrm>
            <a:off x="6666039" y="285756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gl.TEXTURE1</a:t>
            </a:r>
            <a:endParaRPr kumimoji="1" lang="zh-TW" altLang="en-US" sz="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B4BEE91-BF64-4446-B188-66986D40D2B5}"/>
              </a:ext>
            </a:extLst>
          </p:cNvPr>
          <p:cNvSpPr txBox="1"/>
          <p:nvPr/>
        </p:nvSpPr>
        <p:spPr>
          <a:xfrm>
            <a:off x="7667256" y="282428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gl.TEXTURE7</a:t>
            </a:r>
            <a:endParaRPr kumimoji="1" lang="zh-TW" altLang="en-US" sz="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BE63B3-177A-6F47-961A-270A62E8DB1C}"/>
              </a:ext>
            </a:extLst>
          </p:cNvPr>
          <p:cNvSpPr txBox="1"/>
          <p:nvPr/>
        </p:nvSpPr>
        <p:spPr>
          <a:xfrm>
            <a:off x="7326937" y="134097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….</a:t>
            </a:r>
            <a:endParaRPr kumimoji="1" lang="zh-TW" altLang="en-US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8D46DD-B7F9-C744-B31B-5B1B361D90CD}"/>
              </a:ext>
            </a:extLst>
          </p:cNvPr>
          <p:cNvSpPr/>
          <p:nvPr/>
        </p:nvSpPr>
        <p:spPr>
          <a:xfrm>
            <a:off x="4992471" y="4176431"/>
            <a:ext cx="4076029" cy="18046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F4B726-46F8-EF44-9002-BE875372A68B}"/>
              </a:ext>
            </a:extLst>
          </p:cNvPr>
          <p:cNvSpPr/>
          <p:nvPr/>
        </p:nvSpPr>
        <p:spPr>
          <a:xfrm>
            <a:off x="5788256" y="963676"/>
            <a:ext cx="725350" cy="7253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Texture buffer</a:t>
            </a:r>
          </a:p>
          <a:p>
            <a:pPr algn="ctr"/>
            <a:r>
              <a:rPr kumimoji="1" lang="en-US" altLang="zh-TW" sz="1200" dirty="0"/>
              <a:t>(</a:t>
            </a:r>
            <a:r>
              <a:rPr kumimoji="1" lang="en-US" altLang="zh-TW" sz="1200" dirty="0" err="1"/>
              <a:t>tex</a:t>
            </a:r>
            <a:r>
              <a:rPr kumimoji="1" lang="en-US" altLang="zh-TW" sz="1200" dirty="0"/>
              <a:t>)</a:t>
            </a:r>
            <a:endParaRPr kumimoji="1" lang="zh-TW" altLang="en-US" sz="1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D950928-FC32-444C-920C-2B132C3800C8}"/>
              </a:ext>
            </a:extLst>
          </p:cNvPr>
          <p:cNvSpPr txBox="1"/>
          <p:nvPr/>
        </p:nvSpPr>
        <p:spPr>
          <a:xfrm rot="16200000">
            <a:off x="4825225" y="597211"/>
            <a:ext cx="849989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/>
              <a:t>gl.TEXTURE_2D</a:t>
            </a:r>
            <a:endParaRPr kumimoji="1" lang="zh-TW" altLang="en-US" sz="7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B09D5C-445F-D74D-A1CC-7FDEB3235479}"/>
              </a:ext>
            </a:extLst>
          </p:cNvPr>
          <p:cNvSpPr txBox="1"/>
          <p:nvPr/>
        </p:nvSpPr>
        <p:spPr>
          <a:xfrm rot="16200000">
            <a:off x="5133308" y="605600"/>
            <a:ext cx="849988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 err="1"/>
              <a:t>gl.TEXTURE_CUBE</a:t>
            </a:r>
            <a:endParaRPr kumimoji="1" lang="zh-TW" altLang="en-US" sz="700" dirty="0"/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DB5DA5EB-539D-B048-B0B7-662C1AE0431D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6200000" flipH="1">
            <a:off x="5417179" y="955274"/>
            <a:ext cx="204118" cy="538036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 descr="一張含有 男人, 大, 傘 的圖片&#10;&#10;自動產生的描述">
            <a:extLst>
              <a:ext uri="{FF2B5EF4-FFF2-40B4-BE49-F238E27FC236}">
                <a16:creationId xmlns:a16="http://schemas.microsoft.com/office/drawing/2014/main" id="{1B4DD378-06BF-BD4F-94BD-D791E3FB3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257" y="1028205"/>
            <a:ext cx="611572" cy="6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20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79B6D05C-F614-4447-B7E7-E48BCDF93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28" y="3039774"/>
            <a:ext cx="4245472" cy="210372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2168EBE-94E2-6744-BCC8-D1CF168C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(Ex08-1)</a:t>
            </a:r>
            <a:endParaRPr kumimoji="1"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E5F7C1-E144-FE4E-B195-3D63E980FE4E}"/>
              </a:ext>
            </a:extLst>
          </p:cNvPr>
          <p:cNvSpPr txBox="1">
            <a:spLocks/>
          </p:cNvSpPr>
          <p:nvPr/>
        </p:nvSpPr>
        <p:spPr>
          <a:xfrm>
            <a:off x="11680" y="3254928"/>
            <a:ext cx="3629142" cy="18879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800" dirty="0"/>
              <a:t>Load the texture image</a:t>
            </a:r>
          </a:p>
          <a:p>
            <a:r>
              <a:rPr kumimoji="1" lang="en-US" altLang="zh-TW" sz="800" dirty="0">
                <a:solidFill>
                  <a:srgbClr val="C00000"/>
                </a:solidFill>
              </a:rPr>
              <a:t>Prepare texture buffer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Create texture buffer: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gl.createTexture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Bind texture to a target: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gl.bindTexture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Indicate how to interpret the image: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gl.pixelStorei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Texture parameters: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gl.texParameteri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Assign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image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to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target: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gl.texImage2D()</a:t>
            </a:r>
          </a:p>
          <a:p>
            <a:r>
              <a:rPr kumimoji="1" lang="en-US" altLang="zh-TW" sz="800" dirty="0"/>
              <a:t>Assign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</a:t>
            </a:r>
          </a:p>
          <a:p>
            <a:pPr lvl="1"/>
            <a:r>
              <a:rPr kumimoji="1" lang="en-US" altLang="zh-TW" sz="800" dirty="0"/>
              <a:t>Active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unit:</a:t>
            </a:r>
            <a:r>
              <a:rPr kumimoji="1" lang="zh-TW" altLang="en-US" sz="800" dirty="0"/>
              <a:t> </a:t>
            </a:r>
            <a:r>
              <a:rPr kumimoji="1" lang="en-US" altLang="zh-TW" sz="800" dirty="0" err="1"/>
              <a:t>gl.activeTexture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Bind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target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if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necessary():</a:t>
            </a:r>
            <a:r>
              <a:rPr kumimoji="1" lang="zh-TW" altLang="en-US" sz="800" dirty="0"/>
              <a:t> </a:t>
            </a:r>
            <a:r>
              <a:rPr kumimoji="1" lang="en-US" altLang="zh-TW" sz="800" dirty="0" err="1"/>
              <a:t>gl.bindTexture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Pass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unit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‘sampler2D’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shader: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gl.uniform1i()</a:t>
            </a:r>
          </a:p>
          <a:p>
            <a:r>
              <a:rPr kumimoji="1" lang="en-US" altLang="zh-TW" sz="800" dirty="0"/>
              <a:t>Call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draw</a:t>
            </a:r>
          </a:p>
          <a:p>
            <a:pPr lvl="1"/>
            <a:r>
              <a:rPr kumimoji="1" lang="en-US" altLang="zh-TW" sz="800" dirty="0"/>
              <a:t>Get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color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from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shader:</a:t>
            </a:r>
            <a:r>
              <a:rPr kumimoji="1" lang="zh-TW" altLang="en-US" sz="800" dirty="0"/>
              <a:t> </a:t>
            </a:r>
            <a:r>
              <a:rPr lang="en" altLang="zh-TW" sz="800" dirty="0"/>
              <a:t>texture2D()</a:t>
            </a:r>
          </a:p>
          <a:p>
            <a:pPr lvl="1"/>
            <a:endParaRPr kumimoji="1" lang="zh-TW" altLang="en-US" sz="800" dirty="0"/>
          </a:p>
          <a:p>
            <a:endParaRPr kumimoji="1" lang="zh-TW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A4B9D8-1A9A-0C46-8218-7EC8E9B6AE7B}"/>
              </a:ext>
            </a:extLst>
          </p:cNvPr>
          <p:cNvSpPr/>
          <p:nvPr/>
        </p:nvSpPr>
        <p:spPr>
          <a:xfrm>
            <a:off x="5092118" y="107165"/>
            <a:ext cx="3976382" cy="17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415F38F-3FDF-D747-8024-FAEBC325617A}"/>
              </a:ext>
            </a:extLst>
          </p:cNvPr>
          <p:cNvSpPr txBox="1"/>
          <p:nvPr/>
        </p:nvSpPr>
        <p:spPr>
          <a:xfrm>
            <a:off x="5783855" y="281232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gl.TEXTURE0</a:t>
            </a:r>
            <a:endParaRPr kumimoji="1" lang="zh-TW" altLang="en-US" sz="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38FFB6F-4887-454E-9A0B-71835742A1D1}"/>
              </a:ext>
            </a:extLst>
          </p:cNvPr>
          <p:cNvSpPr txBox="1"/>
          <p:nvPr/>
        </p:nvSpPr>
        <p:spPr>
          <a:xfrm>
            <a:off x="6666039" y="285756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gl.TEXTURE1</a:t>
            </a:r>
            <a:endParaRPr kumimoji="1" lang="zh-TW" altLang="en-US" sz="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B4BEE91-BF64-4446-B188-66986D40D2B5}"/>
              </a:ext>
            </a:extLst>
          </p:cNvPr>
          <p:cNvSpPr txBox="1"/>
          <p:nvPr/>
        </p:nvSpPr>
        <p:spPr>
          <a:xfrm>
            <a:off x="7667256" y="282428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gl.TEXTURE7</a:t>
            </a:r>
            <a:endParaRPr kumimoji="1" lang="zh-TW" altLang="en-US" sz="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BE63B3-177A-6F47-961A-270A62E8DB1C}"/>
              </a:ext>
            </a:extLst>
          </p:cNvPr>
          <p:cNvSpPr txBox="1"/>
          <p:nvPr/>
        </p:nvSpPr>
        <p:spPr>
          <a:xfrm>
            <a:off x="7326937" y="134097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….</a:t>
            </a:r>
            <a:endParaRPr kumimoji="1" lang="zh-TW" altLang="en-US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8D46DD-B7F9-C744-B31B-5B1B361D90CD}"/>
              </a:ext>
            </a:extLst>
          </p:cNvPr>
          <p:cNvSpPr/>
          <p:nvPr/>
        </p:nvSpPr>
        <p:spPr>
          <a:xfrm>
            <a:off x="4992471" y="4439080"/>
            <a:ext cx="1498629" cy="176463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F4B726-46F8-EF44-9002-BE875372A68B}"/>
              </a:ext>
            </a:extLst>
          </p:cNvPr>
          <p:cNvSpPr/>
          <p:nvPr/>
        </p:nvSpPr>
        <p:spPr>
          <a:xfrm>
            <a:off x="5788256" y="963676"/>
            <a:ext cx="725350" cy="7253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Texture buffer</a:t>
            </a:r>
          </a:p>
          <a:p>
            <a:pPr algn="ctr"/>
            <a:r>
              <a:rPr kumimoji="1" lang="en-US" altLang="zh-TW" sz="1200" dirty="0"/>
              <a:t>(</a:t>
            </a:r>
            <a:r>
              <a:rPr kumimoji="1" lang="en-US" altLang="zh-TW" sz="1200" dirty="0" err="1"/>
              <a:t>tex</a:t>
            </a:r>
            <a:r>
              <a:rPr kumimoji="1" lang="en-US" altLang="zh-TW" sz="1200" dirty="0"/>
              <a:t>)</a:t>
            </a:r>
            <a:endParaRPr kumimoji="1" lang="zh-TW" altLang="en-US" sz="1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D950928-FC32-444C-920C-2B132C3800C8}"/>
              </a:ext>
            </a:extLst>
          </p:cNvPr>
          <p:cNvSpPr txBox="1"/>
          <p:nvPr/>
        </p:nvSpPr>
        <p:spPr>
          <a:xfrm rot="16200000">
            <a:off x="4825225" y="597211"/>
            <a:ext cx="849989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/>
              <a:t>gl.TEXTURE_2D</a:t>
            </a:r>
            <a:endParaRPr kumimoji="1" lang="zh-TW" altLang="en-US" sz="7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B09D5C-445F-D74D-A1CC-7FDEB3235479}"/>
              </a:ext>
            </a:extLst>
          </p:cNvPr>
          <p:cNvSpPr txBox="1"/>
          <p:nvPr/>
        </p:nvSpPr>
        <p:spPr>
          <a:xfrm rot="16200000">
            <a:off x="5133308" y="605600"/>
            <a:ext cx="849988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 err="1"/>
              <a:t>gl.TEXTURE_CUBE</a:t>
            </a:r>
            <a:endParaRPr kumimoji="1" lang="zh-TW" altLang="en-US" sz="700" dirty="0"/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DB5DA5EB-539D-B048-B0B7-662C1AE0431D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6200000" flipH="1">
            <a:off x="5417179" y="955274"/>
            <a:ext cx="204118" cy="538036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8874DABD-0D6F-7A44-8B83-8DAA48B32F12}"/>
              </a:ext>
            </a:extLst>
          </p:cNvPr>
          <p:cNvSpPr/>
          <p:nvPr/>
        </p:nvSpPr>
        <p:spPr>
          <a:xfrm>
            <a:off x="5014977" y="4703058"/>
            <a:ext cx="1978006" cy="33327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A50541E2-6CC2-4844-8930-B16942B32B37}"/>
              </a:ext>
            </a:extLst>
          </p:cNvPr>
          <p:cNvCxnSpPr>
            <a:cxnSpLocks/>
          </p:cNvCxnSpPr>
          <p:nvPr/>
        </p:nvCxnSpPr>
        <p:spPr>
          <a:xfrm flipH="1" flipV="1">
            <a:off x="5773783" y="2577737"/>
            <a:ext cx="139338" cy="186134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00E68CB-A93D-454E-B4F0-41480221906C}"/>
              </a:ext>
            </a:extLst>
          </p:cNvPr>
          <p:cNvSpPr txBox="1"/>
          <p:nvPr/>
        </p:nvSpPr>
        <p:spPr>
          <a:xfrm>
            <a:off x="5350247" y="2318021"/>
            <a:ext cx="1850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Save the texture we create</a:t>
            </a:r>
            <a:endParaRPr kumimoji="1" lang="zh-TW" altLang="en-US" sz="1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004CC4B-339F-3B48-9884-A475B12861F5}"/>
              </a:ext>
            </a:extLst>
          </p:cNvPr>
          <p:cNvSpPr txBox="1"/>
          <p:nvPr/>
        </p:nvSpPr>
        <p:spPr>
          <a:xfrm>
            <a:off x="2445157" y="2318021"/>
            <a:ext cx="2380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Render the first frame </a:t>
            </a:r>
          </a:p>
          <a:p>
            <a:r>
              <a:rPr kumimoji="1" lang="en-US" altLang="zh-TW" sz="1200" dirty="0"/>
              <a:t>if the loading of all textures is done</a:t>
            </a:r>
            <a:endParaRPr kumimoji="1" lang="zh-TW" altLang="en-US" sz="1200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2C681912-6650-DA4D-A4AC-0973DC62A331}"/>
              </a:ext>
            </a:extLst>
          </p:cNvPr>
          <p:cNvCxnSpPr>
            <a:cxnSpLocks/>
            <a:endCxn id="23" idx="2"/>
          </p:cNvCxnSpPr>
          <p:nvPr/>
        </p:nvCxnSpPr>
        <p:spPr>
          <a:xfrm flipH="1" flipV="1">
            <a:off x="3635163" y="2779686"/>
            <a:ext cx="1357330" cy="208258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 descr="一張含有 男人, 大, 傘 的圖片&#10;&#10;自動產生的描述">
            <a:extLst>
              <a:ext uri="{FF2B5EF4-FFF2-40B4-BE49-F238E27FC236}">
                <a16:creationId xmlns:a16="http://schemas.microsoft.com/office/drawing/2014/main" id="{8F23CB1A-8FDB-0448-A4F5-14ED68FEF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257" y="1028205"/>
            <a:ext cx="611572" cy="6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84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 descr="一張含有 文字 的圖片&#10;&#10;自動產生的描述">
            <a:extLst>
              <a:ext uri="{FF2B5EF4-FFF2-40B4-BE49-F238E27FC236}">
                <a16:creationId xmlns:a16="http://schemas.microsoft.com/office/drawing/2014/main" id="{DAE8CB42-BF6B-1947-968D-1483500DA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94" y="2033546"/>
            <a:ext cx="4486197" cy="310995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2168EBE-94E2-6744-BCC8-D1CF168C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(Ex08-1)</a:t>
            </a:r>
            <a:endParaRPr kumimoji="1"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E5F7C1-E144-FE4E-B195-3D63E980FE4E}"/>
              </a:ext>
            </a:extLst>
          </p:cNvPr>
          <p:cNvSpPr txBox="1">
            <a:spLocks/>
          </p:cNvSpPr>
          <p:nvPr/>
        </p:nvSpPr>
        <p:spPr>
          <a:xfrm>
            <a:off x="11680" y="3254928"/>
            <a:ext cx="3629142" cy="18879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800" dirty="0"/>
              <a:t>Load the texture image</a:t>
            </a:r>
          </a:p>
          <a:p>
            <a:r>
              <a:rPr kumimoji="1" lang="en-US" altLang="zh-TW" sz="800" dirty="0"/>
              <a:t>Prepare texture buffer</a:t>
            </a:r>
          </a:p>
          <a:p>
            <a:pPr lvl="1"/>
            <a:r>
              <a:rPr kumimoji="1" lang="en-US" altLang="zh-TW" sz="800" dirty="0"/>
              <a:t>Create texture buffer: </a:t>
            </a:r>
            <a:r>
              <a:rPr kumimoji="1" lang="en-US" altLang="zh-TW" sz="800" dirty="0" err="1"/>
              <a:t>gl.createTexture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Bind texture to a target: </a:t>
            </a:r>
            <a:r>
              <a:rPr kumimoji="1" lang="en-US" altLang="zh-TW" sz="800" dirty="0" err="1"/>
              <a:t>gl.bindTexture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Indicate how to interpret the image: </a:t>
            </a:r>
            <a:r>
              <a:rPr kumimoji="1" lang="en-US" altLang="zh-TW" sz="800" dirty="0" err="1"/>
              <a:t>gl.pixelStorei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Texture parameters: </a:t>
            </a:r>
            <a:r>
              <a:rPr kumimoji="1" lang="en-US" altLang="zh-TW" sz="800" dirty="0" err="1"/>
              <a:t>gl.texParameteri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Assign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image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target: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gl.texImage2D()</a:t>
            </a:r>
          </a:p>
          <a:p>
            <a:r>
              <a:rPr kumimoji="1" lang="en-US" altLang="zh-TW" sz="800" dirty="0">
                <a:solidFill>
                  <a:srgbClr val="C00000"/>
                </a:solidFill>
              </a:rPr>
              <a:t>Assign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to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shader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Active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a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unit: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gl.activeTexture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Bind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to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a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target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if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necessary():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gl.bindTexture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Pass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unit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to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a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‘sampler2D’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in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shader: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gl.uniform1i()</a:t>
            </a:r>
          </a:p>
          <a:p>
            <a:r>
              <a:rPr kumimoji="1" lang="en-US" altLang="zh-TW" sz="800" dirty="0"/>
              <a:t>Call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draw</a:t>
            </a:r>
          </a:p>
          <a:p>
            <a:pPr lvl="1"/>
            <a:r>
              <a:rPr kumimoji="1" lang="en-US" altLang="zh-TW" sz="800" dirty="0"/>
              <a:t>Get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color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from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shader:</a:t>
            </a:r>
            <a:r>
              <a:rPr kumimoji="1" lang="zh-TW" altLang="en-US" sz="800" dirty="0"/>
              <a:t> </a:t>
            </a:r>
            <a:r>
              <a:rPr lang="en" altLang="zh-TW" sz="800" dirty="0"/>
              <a:t>texture2D()</a:t>
            </a:r>
          </a:p>
          <a:p>
            <a:pPr lvl="1"/>
            <a:endParaRPr kumimoji="1" lang="zh-TW" altLang="en-US" sz="800" dirty="0"/>
          </a:p>
          <a:p>
            <a:endParaRPr kumimoji="1" lang="zh-TW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A4B9D8-1A9A-0C46-8218-7EC8E9B6AE7B}"/>
              </a:ext>
            </a:extLst>
          </p:cNvPr>
          <p:cNvSpPr/>
          <p:nvPr/>
        </p:nvSpPr>
        <p:spPr>
          <a:xfrm>
            <a:off x="5092118" y="107165"/>
            <a:ext cx="3976382" cy="17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415F38F-3FDF-D747-8024-FAEBC325617A}"/>
              </a:ext>
            </a:extLst>
          </p:cNvPr>
          <p:cNvSpPr txBox="1"/>
          <p:nvPr/>
        </p:nvSpPr>
        <p:spPr>
          <a:xfrm>
            <a:off x="5783855" y="281232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gl.TEXTURE0</a:t>
            </a:r>
            <a:endParaRPr kumimoji="1" lang="zh-TW" altLang="en-US" sz="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38FFB6F-4887-454E-9A0B-71835742A1D1}"/>
              </a:ext>
            </a:extLst>
          </p:cNvPr>
          <p:cNvSpPr txBox="1"/>
          <p:nvPr/>
        </p:nvSpPr>
        <p:spPr>
          <a:xfrm>
            <a:off x="6666039" y="285756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gl.TEXTURE1</a:t>
            </a:r>
            <a:endParaRPr kumimoji="1" lang="zh-TW" altLang="en-US" sz="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B4BEE91-BF64-4446-B188-66986D40D2B5}"/>
              </a:ext>
            </a:extLst>
          </p:cNvPr>
          <p:cNvSpPr txBox="1"/>
          <p:nvPr/>
        </p:nvSpPr>
        <p:spPr>
          <a:xfrm>
            <a:off x="7667256" y="282428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gl.TEXTURE7</a:t>
            </a:r>
            <a:endParaRPr kumimoji="1" lang="zh-TW" altLang="en-US" sz="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BE63B3-177A-6F47-961A-270A62E8DB1C}"/>
              </a:ext>
            </a:extLst>
          </p:cNvPr>
          <p:cNvSpPr txBox="1"/>
          <p:nvPr/>
        </p:nvSpPr>
        <p:spPr>
          <a:xfrm>
            <a:off x="7326937" y="134097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….</a:t>
            </a:r>
            <a:endParaRPr kumimoji="1" lang="zh-TW" altLang="en-US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F4B726-46F8-EF44-9002-BE875372A68B}"/>
              </a:ext>
            </a:extLst>
          </p:cNvPr>
          <p:cNvSpPr/>
          <p:nvPr/>
        </p:nvSpPr>
        <p:spPr>
          <a:xfrm>
            <a:off x="5788256" y="963676"/>
            <a:ext cx="725350" cy="7253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Texture buffer</a:t>
            </a:r>
          </a:p>
          <a:p>
            <a:pPr algn="ctr"/>
            <a:r>
              <a:rPr kumimoji="1" lang="en-US" altLang="zh-TW" sz="1200" dirty="0"/>
              <a:t>(</a:t>
            </a:r>
            <a:r>
              <a:rPr kumimoji="1" lang="en-US" altLang="zh-TW" sz="1200" dirty="0" err="1"/>
              <a:t>tex</a:t>
            </a:r>
            <a:r>
              <a:rPr kumimoji="1" lang="en-US" altLang="zh-TW" sz="1200" dirty="0"/>
              <a:t>)</a:t>
            </a:r>
            <a:endParaRPr kumimoji="1" lang="zh-TW" altLang="en-US" sz="1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D950928-FC32-444C-920C-2B132C3800C8}"/>
              </a:ext>
            </a:extLst>
          </p:cNvPr>
          <p:cNvSpPr txBox="1"/>
          <p:nvPr/>
        </p:nvSpPr>
        <p:spPr>
          <a:xfrm rot="16200000">
            <a:off x="4825225" y="597211"/>
            <a:ext cx="849989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/>
              <a:t>gl.TEXTURE_2D</a:t>
            </a:r>
            <a:endParaRPr kumimoji="1" lang="zh-TW" altLang="en-US" sz="7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B09D5C-445F-D74D-A1CC-7FDEB3235479}"/>
              </a:ext>
            </a:extLst>
          </p:cNvPr>
          <p:cNvSpPr txBox="1"/>
          <p:nvPr/>
        </p:nvSpPr>
        <p:spPr>
          <a:xfrm rot="16200000">
            <a:off x="5133308" y="605600"/>
            <a:ext cx="849988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 err="1"/>
              <a:t>gl.TEXTURE_CUBE</a:t>
            </a:r>
            <a:endParaRPr kumimoji="1" lang="zh-TW" altLang="en-US" sz="700" dirty="0"/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DB5DA5EB-539D-B048-B0B7-662C1AE0431D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6200000" flipH="1">
            <a:off x="5417179" y="955274"/>
            <a:ext cx="204118" cy="538036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 descr="一張含有 男人, 大, 傘 的圖片&#10;&#10;自動產生的描述">
            <a:extLst>
              <a:ext uri="{FF2B5EF4-FFF2-40B4-BE49-F238E27FC236}">
                <a16:creationId xmlns:a16="http://schemas.microsoft.com/office/drawing/2014/main" id="{8F23CB1A-8FDB-0448-A4F5-14ED68FEF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257" y="1028205"/>
            <a:ext cx="611572" cy="611572"/>
          </a:xfrm>
          <a:prstGeom prst="rect">
            <a:avLst/>
          </a:prstGeom>
        </p:spPr>
      </p:pic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09E4374F-5096-C944-AC15-688D80C78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521" y="1122233"/>
            <a:ext cx="6828503" cy="2359654"/>
          </a:xfrm>
        </p:spPr>
        <p:txBody>
          <a:bodyPr>
            <a:normAutofit/>
          </a:bodyPr>
          <a:lstStyle/>
          <a:p>
            <a:r>
              <a:rPr kumimoji="1" lang="en-US" altLang="zh-TW" sz="1100" dirty="0"/>
              <a:t>draw() in </a:t>
            </a:r>
            <a:r>
              <a:rPr kumimoji="1" lang="en-US" altLang="zh-TW" sz="1100" dirty="0" err="1"/>
              <a:t>WebGL.js</a:t>
            </a:r>
            <a:endParaRPr kumimoji="1" lang="en-US" altLang="zh-TW" sz="1100" dirty="0"/>
          </a:p>
          <a:p>
            <a:r>
              <a:rPr kumimoji="1" lang="en-US" altLang="zh-TW" sz="1100" dirty="0"/>
              <a:t>Of course, beside pass vertex position and normal vector </a:t>
            </a:r>
            <a:br>
              <a:rPr kumimoji="1" lang="en-US" altLang="zh-TW" sz="1100" dirty="0"/>
            </a:br>
            <a:r>
              <a:rPr kumimoji="1" lang="en-US" altLang="zh-TW" sz="1100" dirty="0"/>
              <a:t>information, we also have to p</a:t>
            </a:r>
            <a:r>
              <a:rPr kumimoji="1" lang="en" altLang="zh-TW" sz="1100" dirty="0"/>
              <a:t>ass texture coordinates of </a:t>
            </a:r>
            <a:br>
              <a:rPr kumimoji="1" lang="en" altLang="zh-TW" sz="1100" dirty="0"/>
            </a:br>
            <a:r>
              <a:rPr kumimoji="1" lang="en" altLang="zh-TW" sz="1100" dirty="0"/>
              <a:t>the object vertices to shader (to an attribute variable)</a:t>
            </a:r>
          </a:p>
          <a:p>
            <a:pPr lvl="1"/>
            <a:endParaRPr kumimoji="1" lang="en" altLang="zh-TW" sz="1100" dirty="0"/>
          </a:p>
        </p:txBody>
      </p:sp>
      <p:pic>
        <p:nvPicPr>
          <p:cNvPr id="26" name="圖片 25" descr="一張含有 文字 的圖片&#10;&#10;自動產生的描述">
            <a:extLst>
              <a:ext uri="{FF2B5EF4-FFF2-40B4-BE49-F238E27FC236}">
                <a16:creationId xmlns:a16="http://schemas.microsoft.com/office/drawing/2014/main" id="{1AE59F61-05C9-0640-8C70-EDA5FBE338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" t="-1182" r="-235" b="63359"/>
          <a:stretch/>
        </p:blipFill>
        <p:spPr>
          <a:xfrm>
            <a:off x="586908" y="1846127"/>
            <a:ext cx="3035860" cy="137696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97907158-AFC5-044F-BDDE-D68A2E51E7AF}"/>
              </a:ext>
            </a:extLst>
          </p:cNvPr>
          <p:cNvSpPr/>
          <p:nvPr/>
        </p:nvSpPr>
        <p:spPr>
          <a:xfrm>
            <a:off x="5018596" y="4479226"/>
            <a:ext cx="4103098" cy="162443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13A461D4-BEB5-7C4F-BA00-79D3D4254089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4125405" y="1907177"/>
            <a:ext cx="893191" cy="265327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086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23F9126E-590B-E642-93CD-C72BAA05F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94" y="2024837"/>
            <a:ext cx="4486197" cy="310995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2168EBE-94E2-6744-BCC8-D1CF168C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(Ex08-1)</a:t>
            </a:r>
            <a:endParaRPr kumimoji="1"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E5F7C1-E144-FE4E-B195-3D63E980FE4E}"/>
              </a:ext>
            </a:extLst>
          </p:cNvPr>
          <p:cNvSpPr txBox="1">
            <a:spLocks/>
          </p:cNvSpPr>
          <p:nvPr/>
        </p:nvSpPr>
        <p:spPr>
          <a:xfrm>
            <a:off x="11680" y="3254928"/>
            <a:ext cx="3629142" cy="18879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800" dirty="0"/>
              <a:t>Load the texture image</a:t>
            </a:r>
          </a:p>
          <a:p>
            <a:r>
              <a:rPr kumimoji="1" lang="en-US" altLang="zh-TW" sz="800" dirty="0"/>
              <a:t>Prepare texture buffer</a:t>
            </a:r>
          </a:p>
          <a:p>
            <a:pPr lvl="1"/>
            <a:r>
              <a:rPr kumimoji="1" lang="en-US" altLang="zh-TW" sz="800" dirty="0"/>
              <a:t>Create texture buffer: </a:t>
            </a:r>
            <a:r>
              <a:rPr kumimoji="1" lang="en-US" altLang="zh-TW" sz="800" dirty="0" err="1"/>
              <a:t>gl.createTexture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Bind texture to a target: </a:t>
            </a:r>
            <a:r>
              <a:rPr kumimoji="1" lang="en-US" altLang="zh-TW" sz="800" dirty="0" err="1"/>
              <a:t>gl.bindTexture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Indicate how to interpret the image: </a:t>
            </a:r>
            <a:r>
              <a:rPr kumimoji="1" lang="en-US" altLang="zh-TW" sz="800" dirty="0" err="1"/>
              <a:t>gl.pixelStorei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Texture parameters: </a:t>
            </a:r>
            <a:r>
              <a:rPr kumimoji="1" lang="en-US" altLang="zh-TW" sz="800" dirty="0" err="1"/>
              <a:t>gl.texParameteri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Assign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image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target: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gl.texImage2D()</a:t>
            </a:r>
          </a:p>
          <a:p>
            <a:r>
              <a:rPr kumimoji="1" lang="en-US" altLang="zh-TW" sz="800" dirty="0">
                <a:solidFill>
                  <a:srgbClr val="C00000"/>
                </a:solidFill>
              </a:rPr>
              <a:t>Assign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to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shader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Active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a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unit: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gl.activeTexture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Bind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to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a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target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if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necessary():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gl.bindTexture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Pass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unit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to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a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‘sampler2D’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in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shader: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gl.uniform1i()</a:t>
            </a:r>
          </a:p>
          <a:p>
            <a:r>
              <a:rPr kumimoji="1" lang="en-US" altLang="zh-TW" sz="800" dirty="0"/>
              <a:t>Call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draw</a:t>
            </a:r>
          </a:p>
          <a:p>
            <a:pPr lvl="1"/>
            <a:r>
              <a:rPr kumimoji="1" lang="en-US" altLang="zh-TW" sz="800" dirty="0"/>
              <a:t>Get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color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from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shader:</a:t>
            </a:r>
            <a:r>
              <a:rPr kumimoji="1" lang="zh-TW" altLang="en-US" sz="800" dirty="0"/>
              <a:t> </a:t>
            </a:r>
            <a:r>
              <a:rPr lang="en" altLang="zh-TW" sz="800" dirty="0"/>
              <a:t>texture2D()</a:t>
            </a:r>
          </a:p>
          <a:p>
            <a:pPr lvl="1"/>
            <a:endParaRPr kumimoji="1" lang="zh-TW" altLang="en-US" sz="800" dirty="0"/>
          </a:p>
          <a:p>
            <a:endParaRPr kumimoji="1" lang="zh-TW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A4B9D8-1A9A-0C46-8218-7EC8E9B6AE7B}"/>
              </a:ext>
            </a:extLst>
          </p:cNvPr>
          <p:cNvSpPr/>
          <p:nvPr/>
        </p:nvSpPr>
        <p:spPr>
          <a:xfrm>
            <a:off x="5092118" y="107165"/>
            <a:ext cx="3976382" cy="17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415F38F-3FDF-D747-8024-FAEBC325617A}"/>
              </a:ext>
            </a:extLst>
          </p:cNvPr>
          <p:cNvSpPr txBox="1"/>
          <p:nvPr/>
        </p:nvSpPr>
        <p:spPr>
          <a:xfrm>
            <a:off x="5783855" y="281232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gl.TEXTURE0</a:t>
            </a:r>
            <a:endParaRPr kumimoji="1" lang="zh-TW" altLang="en-US" sz="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38FFB6F-4887-454E-9A0B-71835742A1D1}"/>
              </a:ext>
            </a:extLst>
          </p:cNvPr>
          <p:cNvSpPr txBox="1"/>
          <p:nvPr/>
        </p:nvSpPr>
        <p:spPr>
          <a:xfrm>
            <a:off x="6666039" y="285756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gl.TEXTURE1</a:t>
            </a:r>
            <a:endParaRPr kumimoji="1" lang="zh-TW" altLang="en-US" sz="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B4BEE91-BF64-4446-B188-66986D40D2B5}"/>
              </a:ext>
            </a:extLst>
          </p:cNvPr>
          <p:cNvSpPr txBox="1"/>
          <p:nvPr/>
        </p:nvSpPr>
        <p:spPr>
          <a:xfrm>
            <a:off x="7667256" y="282428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gl.TEXTURE7</a:t>
            </a:r>
            <a:endParaRPr kumimoji="1" lang="zh-TW" altLang="en-US" sz="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BE63B3-177A-6F47-961A-270A62E8DB1C}"/>
              </a:ext>
            </a:extLst>
          </p:cNvPr>
          <p:cNvSpPr txBox="1"/>
          <p:nvPr/>
        </p:nvSpPr>
        <p:spPr>
          <a:xfrm>
            <a:off x="7326937" y="134097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….</a:t>
            </a:r>
            <a:endParaRPr kumimoji="1" lang="zh-TW" altLang="en-US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F4B726-46F8-EF44-9002-BE875372A68B}"/>
              </a:ext>
            </a:extLst>
          </p:cNvPr>
          <p:cNvSpPr/>
          <p:nvPr/>
        </p:nvSpPr>
        <p:spPr>
          <a:xfrm>
            <a:off x="5788256" y="963676"/>
            <a:ext cx="725350" cy="7253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Texture buffer</a:t>
            </a:r>
          </a:p>
          <a:p>
            <a:pPr algn="ctr"/>
            <a:r>
              <a:rPr kumimoji="1" lang="en-US" altLang="zh-TW" sz="1200" dirty="0"/>
              <a:t>(</a:t>
            </a:r>
            <a:r>
              <a:rPr kumimoji="1" lang="en-US" altLang="zh-TW" sz="1200" dirty="0" err="1"/>
              <a:t>tex</a:t>
            </a:r>
            <a:r>
              <a:rPr kumimoji="1" lang="en-US" altLang="zh-TW" sz="1200" dirty="0"/>
              <a:t>)</a:t>
            </a:r>
            <a:endParaRPr kumimoji="1" lang="zh-TW" altLang="en-US" sz="1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D950928-FC32-444C-920C-2B132C3800C8}"/>
              </a:ext>
            </a:extLst>
          </p:cNvPr>
          <p:cNvSpPr txBox="1"/>
          <p:nvPr/>
        </p:nvSpPr>
        <p:spPr>
          <a:xfrm rot="16200000">
            <a:off x="4825225" y="597211"/>
            <a:ext cx="849989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/>
              <a:t>gl.TEXTURE_2D</a:t>
            </a:r>
            <a:endParaRPr kumimoji="1" lang="zh-TW" altLang="en-US" sz="7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B09D5C-445F-D74D-A1CC-7FDEB3235479}"/>
              </a:ext>
            </a:extLst>
          </p:cNvPr>
          <p:cNvSpPr txBox="1"/>
          <p:nvPr/>
        </p:nvSpPr>
        <p:spPr>
          <a:xfrm rot="16200000">
            <a:off x="5133308" y="605600"/>
            <a:ext cx="849988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 err="1"/>
              <a:t>gl.TEXTURE_CUBE</a:t>
            </a:r>
            <a:endParaRPr kumimoji="1" lang="zh-TW" altLang="en-US" sz="700" dirty="0"/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DB5DA5EB-539D-B048-B0B7-662C1AE0431D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6200000" flipH="1">
            <a:off x="5417179" y="955274"/>
            <a:ext cx="204118" cy="538036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 descr="一張含有 男人, 大, 傘 的圖片&#10;&#10;自動產生的描述">
            <a:extLst>
              <a:ext uri="{FF2B5EF4-FFF2-40B4-BE49-F238E27FC236}">
                <a16:creationId xmlns:a16="http://schemas.microsoft.com/office/drawing/2014/main" id="{8F23CB1A-8FDB-0448-A4F5-14ED68FEF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257" y="1028205"/>
            <a:ext cx="611572" cy="611572"/>
          </a:xfrm>
          <a:prstGeom prst="rect">
            <a:avLst/>
          </a:prstGeom>
        </p:spPr>
      </p:pic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09E4374F-5096-C944-AC15-688D80C78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521" y="1122233"/>
            <a:ext cx="6828503" cy="2359654"/>
          </a:xfrm>
        </p:spPr>
        <p:txBody>
          <a:bodyPr>
            <a:normAutofit/>
          </a:bodyPr>
          <a:lstStyle/>
          <a:p>
            <a:r>
              <a:rPr kumimoji="1" lang="en-US" altLang="zh-TW" sz="1100" dirty="0"/>
              <a:t>draw() in </a:t>
            </a:r>
            <a:r>
              <a:rPr kumimoji="1" lang="en-US" altLang="zh-TW" sz="1100" dirty="0" err="1"/>
              <a:t>WebGL.js</a:t>
            </a:r>
            <a:endParaRPr kumimoji="1" lang="en-US" altLang="zh-TW" sz="1100" dirty="0"/>
          </a:p>
          <a:p>
            <a:pPr lvl="1"/>
            <a:endParaRPr kumimoji="1" lang="en" altLang="zh-TW" sz="1100" dirty="0"/>
          </a:p>
        </p:txBody>
      </p:sp>
      <p:pic>
        <p:nvPicPr>
          <p:cNvPr id="26" name="圖片 25" descr="一張含有 文字 的圖片&#10;&#10;自動產生的描述">
            <a:extLst>
              <a:ext uri="{FF2B5EF4-FFF2-40B4-BE49-F238E27FC236}">
                <a16:creationId xmlns:a16="http://schemas.microsoft.com/office/drawing/2014/main" id="{1AE59F61-05C9-0640-8C70-EDA5FBE338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" t="-1182" r="-235" b="63359"/>
          <a:stretch/>
        </p:blipFill>
        <p:spPr>
          <a:xfrm>
            <a:off x="586908" y="1846127"/>
            <a:ext cx="3035860" cy="137696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97907158-AFC5-044F-BDDE-D68A2E51E7AF}"/>
              </a:ext>
            </a:extLst>
          </p:cNvPr>
          <p:cNvSpPr/>
          <p:nvPr/>
        </p:nvSpPr>
        <p:spPr>
          <a:xfrm>
            <a:off x="4904810" y="3805643"/>
            <a:ext cx="1600488" cy="154661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13A461D4-BEB5-7C4F-BA00-79D3D4254089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2473234" y="3882974"/>
            <a:ext cx="2431576" cy="48872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7469D5D7-32C7-C84D-A8FD-FF62A24149DF}"/>
              </a:ext>
            </a:extLst>
          </p:cNvPr>
          <p:cNvSpPr/>
          <p:nvPr/>
        </p:nvSpPr>
        <p:spPr>
          <a:xfrm>
            <a:off x="4913518" y="3969013"/>
            <a:ext cx="2666647" cy="154661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A44CCDA6-1562-9142-873A-B260F964CE1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152503" y="4046344"/>
            <a:ext cx="1761015" cy="49082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4D118757-3546-5341-A776-72AB02CA529B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16200000" flipH="1">
            <a:off x="5910704" y="723449"/>
            <a:ext cx="467000" cy="13453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114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23F9126E-590B-E642-93CD-C72BAA05F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94" y="2024837"/>
            <a:ext cx="4486197" cy="310995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2168EBE-94E2-6744-BCC8-D1CF168C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(Ex08-1)</a:t>
            </a:r>
            <a:endParaRPr kumimoji="1"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E5F7C1-E144-FE4E-B195-3D63E980FE4E}"/>
              </a:ext>
            </a:extLst>
          </p:cNvPr>
          <p:cNvSpPr txBox="1">
            <a:spLocks/>
          </p:cNvSpPr>
          <p:nvPr/>
        </p:nvSpPr>
        <p:spPr>
          <a:xfrm>
            <a:off x="11680" y="3254928"/>
            <a:ext cx="3629142" cy="18879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800" dirty="0"/>
              <a:t>Load the texture image</a:t>
            </a:r>
          </a:p>
          <a:p>
            <a:r>
              <a:rPr kumimoji="1" lang="en-US" altLang="zh-TW" sz="800" dirty="0"/>
              <a:t>Prepare texture buffer</a:t>
            </a:r>
          </a:p>
          <a:p>
            <a:pPr lvl="1"/>
            <a:r>
              <a:rPr kumimoji="1" lang="en-US" altLang="zh-TW" sz="800" dirty="0"/>
              <a:t>Create texture buffer: </a:t>
            </a:r>
            <a:r>
              <a:rPr kumimoji="1" lang="en-US" altLang="zh-TW" sz="800" dirty="0" err="1"/>
              <a:t>gl.createTexture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Bind texture to a target: </a:t>
            </a:r>
            <a:r>
              <a:rPr kumimoji="1" lang="en-US" altLang="zh-TW" sz="800" dirty="0" err="1"/>
              <a:t>gl.bindTexture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Indicate how to interpret the image: </a:t>
            </a:r>
            <a:r>
              <a:rPr kumimoji="1" lang="en-US" altLang="zh-TW" sz="800" dirty="0" err="1"/>
              <a:t>gl.pixelStorei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Texture parameters: </a:t>
            </a:r>
            <a:r>
              <a:rPr kumimoji="1" lang="en-US" altLang="zh-TW" sz="800" dirty="0" err="1"/>
              <a:t>gl.texParameteri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Assign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image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target: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gl.texImage2D()</a:t>
            </a:r>
          </a:p>
          <a:p>
            <a:r>
              <a:rPr kumimoji="1" lang="en-US" altLang="zh-TW" sz="800" dirty="0">
                <a:solidFill>
                  <a:srgbClr val="C00000"/>
                </a:solidFill>
              </a:rPr>
              <a:t>Assign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to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shader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Active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a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unit: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gl.activeTexture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Bind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to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a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target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if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necessary():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 err="1">
                <a:solidFill>
                  <a:srgbClr val="C00000"/>
                </a:solidFill>
              </a:rPr>
              <a:t>gl.bindTexture</a:t>
            </a:r>
            <a:r>
              <a:rPr kumimoji="1" lang="en-US" altLang="zh-TW" sz="800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Pass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unit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to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a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‘sampler2D’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in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shader: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gl.uniform1i()</a:t>
            </a:r>
          </a:p>
          <a:p>
            <a:r>
              <a:rPr kumimoji="1" lang="en-US" altLang="zh-TW" sz="800" dirty="0"/>
              <a:t>Call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draw</a:t>
            </a:r>
          </a:p>
          <a:p>
            <a:pPr lvl="1"/>
            <a:r>
              <a:rPr kumimoji="1" lang="en-US" altLang="zh-TW" sz="800" dirty="0"/>
              <a:t>Get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color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from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shader:</a:t>
            </a:r>
            <a:r>
              <a:rPr kumimoji="1" lang="zh-TW" altLang="en-US" sz="800" dirty="0"/>
              <a:t> </a:t>
            </a:r>
            <a:r>
              <a:rPr lang="en" altLang="zh-TW" sz="800" dirty="0"/>
              <a:t>texture2D()</a:t>
            </a:r>
          </a:p>
          <a:p>
            <a:pPr lvl="1"/>
            <a:endParaRPr kumimoji="1" lang="zh-TW" altLang="en-US" sz="800" dirty="0"/>
          </a:p>
          <a:p>
            <a:endParaRPr kumimoji="1" lang="zh-TW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A4B9D8-1A9A-0C46-8218-7EC8E9B6AE7B}"/>
              </a:ext>
            </a:extLst>
          </p:cNvPr>
          <p:cNvSpPr/>
          <p:nvPr/>
        </p:nvSpPr>
        <p:spPr>
          <a:xfrm>
            <a:off x="5092118" y="107165"/>
            <a:ext cx="3976382" cy="17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415F38F-3FDF-D747-8024-FAEBC325617A}"/>
              </a:ext>
            </a:extLst>
          </p:cNvPr>
          <p:cNvSpPr txBox="1"/>
          <p:nvPr/>
        </p:nvSpPr>
        <p:spPr>
          <a:xfrm>
            <a:off x="5783855" y="281232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gl.TEXTURE0</a:t>
            </a:r>
            <a:endParaRPr kumimoji="1" lang="zh-TW" altLang="en-US" sz="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38FFB6F-4887-454E-9A0B-71835742A1D1}"/>
              </a:ext>
            </a:extLst>
          </p:cNvPr>
          <p:cNvSpPr txBox="1"/>
          <p:nvPr/>
        </p:nvSpPr>
        <p:spPr>
          <a:xfrm>
            <a:off x="6666039" y="285756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gl.TEXTURE1</a:t>
            </a:r>
            <a:endParaRPr kumimoji="1" lang="zh-TW" altLang="en-US" sz="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B4BEE91-BF64-4446-B188-66986D40D2B5}"/>
              </a:ext>
            </a:extLst>
          </p:cNvPr>
          <p:cNvSpPr txBox="1"/>
          <p:nvPr/>
        </p:nvSpPr>
        <p:spPr>
          <a:xfrm>
            <a:off x="7667256" y="282428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gl.TEXTURE7</a:t>
            </a:r>
            <a:endParaRPr kumimoji="1" lang="zh-TW" altLang="en-US" sz="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BE63B3-177A-6F47-961A-270A62E8DB1C}"/>
              </a:ext>
            </a:extLst>
          </p:cNvPr>
          <p:cNvSpPr txBox="1"/>
          <p:nvPr/>
        </p:nvSpPr>
        <p:spPr>
          <a:xfrm>
            <a:off x="7326937" y="134097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….</a:t>
            </a:r>
            <a:endParaRPr kumimoji="1" lang="zh-TW" altLang="en-US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F4B726-46F8-EF44-9002-BE875372A68B}"/>
              </a:ext>
            </a:extLst>
          </p:cNvPr>
          <p:cNvSpPr/>
          <p:nvPr/>
        </p:nvSpPr>
        <p:spPr>
          <a:xfrm>
            <a:off x="5788256" y="963676"/>
            <a:ext cx="725350" cy="7253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Texture buffer</a:t>
            </a:r>
          </a:p>
          <a:p>
            <a:pPr algn="ctr"/>
            <a:r>
              <a:rPr kumimoji="1" lang="en-US" altLang="zh-TW" sz="1200" dirty="0"/>
              <a:t>(</a:t>
            </a:r>
            <a:r>
              <a:rPr kumimoji="1" lang="en-US" altLang="zh-TW" sz="1200" dirty="0" err="1"/>
              <a:t>tex</a:t>
            </a:r>
            <a:r>
              <a:rPr kumimoji="1" lang="en-US" altLang="zh-TW" sz="1200" dirty="0"/>
              <a:t>)</a:t>
            </a:r>
            <a:endParaRPr kumimoji="1" lang="zh-TW" altLang="en-US" sz="1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D950928-FC32-444C-920C-2B132C3800C8}"/>
              </a:ext>
            </a:extLst>
          </p:cNvPr>
          <p:cNvSpPr txBox="1"/>
          <p:nvPr/>
        </p:nvSpPr>
        <p:spPr>
          <a:xfrm rot="16200000">
            <a:off x="4825225" y="597211"/>
            <a:ext cx="849989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/>
              <a:t>gl.TEXTURE_2D</a:t>
            </a:r>
            <a:endParaRPr kumimoji="1" lang="zh-TW" altLang="en-US" sz="7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B09D5C-445F-D74D-A1CC-7FDEB3235479}"/>
              </a:ext>
            </a:extLst>
          </p:cNvPr>
          <p:cNvSpPr txBox="1"/>
          <p:nvPr/>
        </p:nvSpPr>
        <p:spPr>
          <a:xfrm rot="16200000">
            <a:off x="5133308" y="605600"/>
            <a:ext cx="849988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 err="1"/>
              <a:t>gl.TEXTURE_CUBE</a:t>
            </a:r>
            <a:endParaRPr kumimoji="1" lang="zh-TW" altLang="en-US" sz="700" dirty="0"/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DB5DA5EB-539D-B048-B0B7-662C1AE0431D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6200000" flipH="1">
            <a:off x="5417179" y="955274"/>
            <a:ext cx="204118" cy="538036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 descr="一張含有 男人, 大, 傘 的圖片&#10;&#10;自動產生的描述">
            <a:extLst>
              <a:ext uri="{FF2B5EF4-FFF2-40B4-BE49-F238E27FC236}">
                <a16:creationId xmlns:a16="http://schemas.microsoft.com/office/drawing/2014/main" id="{8F23CB1A-8FDB-0448-A4F5-14ED68FEF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257" y="1028205"/>
            <a:ext cx="611572" cy="611572"/>
          </a:xfrm>
          <a:prstGeom prst="rect">
            <a:avLst/>
          </a:prstGeom>
        </p:spPr>
      </p:pic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09E4374F-5096-C944-AC15-688D80C78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521" y="1122233"/>
            <a:ext cx="6828503" cy="2359654"/>
          </a:xfrm>
        </p:spPr>
        <p:txBody>
          <a:bodyPr>
            <a:normAutofit/>
          </a:bodyPr>
          <a:lstStyle/>
          <a:p>
            <a:r>
              <a:rPr kumimoji="1" lang="en-US" altLang="zh-TW" sz="1100" dirty="0"/>
              <a:t>draw() in </a:t>
            </a:r>
            <a:r>
              <a:rPr kumimoji="1" lang="en-US" altLang="zh-TW" sz="1100" dirty="0" err="1"/>
              <a:t>WebGL.js</a:t>
            </a:r>
            <a:endParaRPr kumimoji="1" lang="en-US" altLang="zh-TW" sz="1100" dirty="0"/>
          </a:p>
          <a:p>
            <a:pPr lvl="1"/>
            <a:endParaRPr kumimoji="1" lang="en" altLang="zh-TW" sz="1100" dirty="0"/>
          </a:p>
        </p:txBody>
      </p:sp>
      <p:pic>
        <p:nvPicPr>
          <p:cNvPr id="26" name="圖片 25" descr="一張含有 文字 的圖片&#10;&#10;自動產生的描述">
            <a:extLst>
              <a:ext uri="{FF2B5EF4-FFF2-40B4-BE49-F238E27FC236}">
                <a16:creationId xmlns:a16="http://schemas.microsoft.com/office/drawing/2014/main" id="{1AE59F61-05C9-0640-8C70-EDA5FBE338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" t="-1182" r="-235" b="63359"/>
          <a:stretch/>
        </p:blipFill>
        <p:spPr>
          <a:xfrm>
            <a:off x="586908" y="1846127"/>
            <a:ext cx="3035860" cy="1376964"/>
          </a:xfrm>
          <a:prstGeom prst="rect">
            <a:avLst/>
          </a:prstGeom>
        </p:spPr>
      </p:pic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CA296D16-D457-5548-8D98-EFD82118B3F7}"/>
              </a:ext>
            </a:extLst>
          </p:cNvPr>
          <p:cNvCxnSpPr>
            <a:cxnSpLocks/>
          </p:cNvCxnSpPr>
          <p:nvPr/>
        </p:nvCxnSpPr>
        <p:spPr>
          <a:xfrm flipV="1">
            <a:off x="3448594" y="2908663"/>
            <a:ext cx="1464924" cy="175913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24288989-C7B0-8641-92E3-CD7C674CD16F}"/>
              </a:ext>
            </a:extLst>
          </p:cNvPr>
          <p:cNvSpPr/>
          <p:nvPr/>
        </p:nvSpPr>
        <p:spPr>
          <a:xfrm>
            <a:off x="4915886" y="2803236"/>
            <a:ext cx="1937759" cy="154661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4D118757-3546-5341-A776-72AB02CA529B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16200000" flipH="1">
            <a:off x="5910704" y="723449"/>
            <a:ext cx="467000" cy="13453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5DA6609-5DA7-8F4C-AD30-12ACEC64EAF9}"/>
              </a:ext>
            </a:extLst>
          </p:cNvPr>
          <p:cNvSpPr txBox="1"/>
          <p:nvPr/>
        </p:nvSpPr>
        <p:spPr>
          <a:xfrm>
            <a:off x="6839061" y="2765150"/>
            <a:ext cx="22878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b="1" dirty="0">
                <a:solidFill>
                  <a:srgbClr val="C00000"/>
                </a:solidFill>
              </a:rPr>
              <a:t>0</a:t>
            </a:r>
            <a:r>
              <a:rPr kumimoji="1" lang="en-US" altLang="zh-TW" sz="900" dirty="0">
                <a:solidFill>
                  <a:srgbClr val="C00000"/>
                </a:solidFill>
              </a:rPr>
              <a:t>? Because we bind the texture to </a:t>
            </a:r>
            <a:r>
              <a:rPr kumimoji="1" lang="en-US" altLang="zh-TW" sz="900" b="1" dirty="0">
                <a:solidFill>
                  <a:srgbClr val="C00000"/>
                </a:solidFill>
              </a:rPr>
              <a:t>TEXTURE0</a:t>
            </a:r>
            <a:endParaRPr kumimoji="1" lang="zh-TW" altLang="en-US" sz="900" b="1" dirty="0">
              <a:solidFill>
                <a:srgbClr val="C0000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53819CD-7AF6-A449-ACFD-902CB8A45B67}"/>
              </a:ext>
            </a:extLst>
          </p:cNvPr>
          <p:cNvSpPr txBox="1"/>
          <p:nvPr/>
        </p:nvSpPr>
        <p:spPr>
          <a:xfrm rot="5400000">
            <a:off x="8361429" y="1086047"/>
            <a:ext cx="1046663" cy="2154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800" dirty="0"/>
              <a:t>u_Sampler0 (shader)</a:t>
            </a:r>
            <a:endParaRPr kumimoji="1" lang="zh-TW" altLang="en-US" sz="800" dirty="0"/>
          </a:p>
        </p:txBody>
      </p:sp>
      <p:cxnSp>
        <p:nvCxnSpPr>
          <p:cNvPr id="34" name="肘形接點 33">
            <a:extLst>
              <a:ext uri="{FF2B5EF4-FFF2-40B4-BE49-F238E27FC236}">
                <a16:creationId xmlns:a16="http://schemas.microsoft.com/office/drawing/2014/main" id="{092FFE96-5C64-7242-97D4-86A2FB70530F}"/>
              </a:ext>
            </a:extLst>
          </p:cNvPr>
          <p:cNvCxnSpPr>
            <a:cxnSpLocks/>
            <a:stCxn id="31" idx="1"/>
            <a:endCxn id="10" idx="0"/>
          </p:cNvCxnSpPr>
          <p:nvPr/>
        </p:nvCxnSpPr>
        <p:spPr>
          <a:xfrm rot="16200000" flipV="1">
            <a:off x="7316517" y="-897807"/>
            <a:ext cx="389206" cy="2747283"/>
          </a:xfrm>
          <a:prstGeom prst="bentConnector3">
            <a:avLst>
              <a:gd name="adj1" fmla="val 13412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725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AA2FE1-21B0-0D4C-9757-D3D89352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Texture Mapping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F7D622-8A60-FE4C-9A92-61F1F7B41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/>
              <a:t>A way of adding surface detail</a:t>
            </a:r>
          </a:p>
          <a:p>
            <a:r>
              <a:rPr kumimoji="1" lang="en-US" altLang="zh-TW" sz="1600" dirty="0"/>
              <a:t>Two way can achieve the goal</a:t>
            </a:r>
          </a:p>
          <a:p>
            <a:pPr lvl="1"/>
            <a:r>
              <a:rPr kumimoji="1" lang="en-US" altLang="zh-TW" sz="1600" dirty="0"/>
              <a:t>Surface detail polygon : create extra polygon to model object details</a:t>
            </a:r>
          </a:p>
          <a:p>
            <a:pPr lvl="2"/>
            <a:r>
              <a:rPr kumimoji="1" lang="en-US" altLang="zh-TW" sz="1400" dirty="0"/>
              <a:t>Add scene complexity and slow down the graphics rendering speed</a:t>
            </a:r>
          </a:p>
          <a:p>
            <a:pPr lvl="1"/>
            <a:r>
              <a:rPr kumimoji="1" lang="en-US" altLang="zh-TW" sz="1600" dirty="0"/>
              <a:t>Map a texture to the surface (popular method)</a:t>
            </a:r>
          </a:p>
          <a:p>
            <a:pPr lvl="2"/>
            <a:r>
              <a:rPr kumimoji="1" lang="en-US" altLang="zh-TW" sz="1200" dirty="0"/>
              <a:t>Complexity of images does not affect the complexity of geometry</a:t>
            </a:r>
            <a:endParaRPr kumimoji="1" lang="zh-TW" altLang="en-US" sz="1200" dirty="0"/>
          </a:p>
        </p:txBody>
      </p:sp>
      <p:pic>
        <p:nvPicPr>
          <p:cNvPr id="5" name="圖片 4" descr="一張含有 容器, 盒子 的圖片&#10;&#10;自動產生的描述">
            <a:extLst>
              <a:ext uri="{FF2B5EF4-FFF2-40B4-BE49-F238E27FC236}">
                <a16:creationId xmlns:a16="http://schemas.microsoft.com/office/drawing/2014/main" id="{FC95BD96-8B2F-0F4D-B844-4D119FC1A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9185" y1="67111" x2="59013" y2="8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779" y="3025579"/>
            <a:ext cx="2154442" cy="2080470"/>
          </a:xfrm>
          <a:prstGeom prst="rect">
            <a:avLst/>
          </a:prstGeom>
        </p:spPr>
      </p:pic>
      <p:pic>
        <p:nvPicPr>
          <p:cNvPr id="7" name="圖片 6" descr="一張含有 物件, 建築物, 坐, 男人 的圖片&#10;&#10;自動產生的描述">
            <a:extLst>
              <a:ext uri="{FF2B5EF4-FFF2-40B4-BE49-F238E27FC236}">
                <a16:creationId xmlns:a16="http://schemas.microsoft.com/office/drawing/2014/main" id="{38560C4A-D82B-BA43-9E22-5CFC641F8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863" y="3279046"/>
            <a:ext cx="2163835" cy="1130893"/>
          </a:xfrm>
          <a:prstGeom prst="rect">
            <a:avLst/>
          </a:prstGeom>
        </p:spPr>
      </p:pic>
      <p:pic>
        <p:nvPicPr>
          <p:cNvPr id="9" name="圖片 8" descr="一張含有 樹, 雨, 珊瑚 的圖片&#10;&#10;自動產生的描述">
            <a:extLst>
              <a:ext uri="{FF2B5EF4-FFF2-40B4-BE49-F238E27FC236}">
                <a16:creationId xmlns:a16="http://schemas.microsoft.com/office/drawing/2014/main" id="{4EEC867C-E8E7-8B47-8F10-DE6EFA122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270" y="3221372"/>
            <a:ext cx="1466667" cy="145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61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63E82C93-21FD-BE43-976B-9A268BD1B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49" y="1344042"/>
            <a:ext cx="2780858" cy="1863872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DFD03FC5-56E8-5E4D-81C4-B1E7F61FB5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92"/>
          <a:stretch/>
        </p:blipFill>
        <p:spPr>
          <a:xfrm>
            <a:off x="4990944" y="2185603"/>
            <a:ext cx="4173583" cy="295789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2168EBE-94E2-6744-BCC8-D1CF168C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(Ex08-1)</a:t>
            </a:r>
            <a:endParaRPr kumimoji="1"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E5F7C1-E144-FE4E-B195-3D63E980FE4E}"/>
              </a:ext>
            </a:extLst>
          </p:cNvPr>
          <p:cNvSpPr txBox="1">
            <a:spLocks/>
          </p:cNvSpPr>
          <p:nvPr/>
        </p:nvSpPr>
        <p:spPr>
          <a:xfrm>
            <a:off x="11680" y="3254928"/>
            <a:ext cx="3629142" cy="18879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800" dirty="0"/>
              <a:t>Load the texture image</a:t>
            </a:r>
          </a:p>
          <a:p>
            <a:r>
              <a:rPr kumimoji="1" lang="en-US" altLang="zh-TW" sz="800" dirty="0"/>
              <a:t>Prepare texture buffer</a:t>
            </a:r>
          </a:p>
          <a:p>
            <a:pPr lvl="1"/>
            <a:r>
              <a:rPr kumimoji="1" lang="en-US" altLang="zh-TW" sz="800" dirty="0"/>
              <a:t>Create texture buffer: </a:t>
            </a:r>
            <a:r>
              <a:rPr kumimoji="1" lang="en-US" altLang="zh-TW" sz="800" dirty="0" err="1"/>
              <a:t>gl.createTexture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Bind texture to a target: </a:t>
            </a:r>
            <a:r>
              <a:rPr kumimoji="1" lang="en-US" altLang="zh-TW" sz="800" dirty="0" err="1"/>
              <a:t>gl.bindTexture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Indicate how to interpret the image: </a:t>
            </a:r>
            <a:r>
              <a:rPr kumimoji="1" lang="en-US" altLang="zh-TW" sz="800" dirty="0" err="1"/>
              <a:t>gl.pixelStorei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Texture parameters: </a:t>
            </a:r>
            <a:r>
              <a:rPr kumimoji="1" lang="en-US" altLang="zh-TW" sz="800" dirty="0" err="1"/>
              <a:t>gl.texParameteri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Assign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image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target: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gl.texImage2D()</a:t>
            </a:r>
          </a:p>
          <a:p>
            <a:r>
              <a:rPr kumimoji="1" lang="en-US" altLang="zh-TW" sz="800" dirty="0"/>
              <a:t>Assign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</a:t>
            </a:r>
          </a:p>
          <a:p>
            <a:pPr lvl="1"/>
            <a:r>
              <a:rPr kumimoji="1" lang="en-US" altLang="zh-TW" sz="800" dirty="0"/>
              <a:t>Active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unit:</a:t>
            </a:r>
            <a:r>
              <a:rPr kumimoji="1" lang="zh-TW" altLang="en-US" sz="800" dirty="0"/>
              <a:t> </a:t>
            </a:r>
            <a:r>
              <a:rPr kumimoji="1" lang="en-US" altLang="zh-TW" sz="800" dirty="0" err="1"/>
              <a:t>gl.activeTexture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Bind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target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if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necessary():</a:t>
            </a:r>
            <a:r>
              <a:rPr kumimoji="1" lang="zh-TW" altLang="en-US" sz="800" dirty="0"/>
              <a:t> </a:t>
            </a:r>
            <a:r>
              <a:rPr kumimoji="1" lang="en-US" altLang="zh-TW" sz="800" dirty="0" err="1"/>
              <a:t>gl.bindTexture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Pass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unit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‘sampler2D’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shader: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gl.uniform1i()</a:t>
            </a:r>
          </a:p>
          <a:p>
            <a:r>
              <a:rPr kumimoji="1" lang="en-US" altLang="zh-TW" sz="800" dirty="0">
                <a:solidFill>
                  <a:srgbClr val="C00000"/>
                </a:solidFill>
              </a:rPr>
              <a:t>Call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shader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to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draw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Get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a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color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from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in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shader: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lang="en" altLang="zh-TW" sz="800" dirty="0">
                <a:solidFill>
                  <a:srgbClr val="C00000"/>
                </a:solidFill>
              </a:rPr>
              <a:t>texture2D()</a:t>
            </a:r>
          </a:p>
          <a:p>
            <a:pPr lvl="1"/>
            <a:endParaRPr kumimoji="1" lang="zh-TW" altLang="en-US" sz="800" dirty="0"/>
          </a:p>
          <a:p>
            <a:endParaRPr kumimoji="1" lang="zh-TW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A4B9D8-1A9A-0C46-8218-7EC8E9B6AE7B}"/>
              </a:ext>
            </a:extLst>
          </p:cNvPr>
          <p:cNvSpPr/>
          <p:nvPr/>
        </p:nvSpPr>
        <p:spPr>
          <a:xfrm>
            <a:off x="5092118" y="107165"/>
            <a:ext cx="3976382" cy="17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415F38F-3FDF-D747-8024-FAEBC325617A}"/>
              </a:ext>
            </a:extLst>
          </p:cNvPr>
          <p:cNvSpPr txBox="1"/>
          <p:nvPr/>
        </p:nvSpPr>
        <p:spPr>
          <a:xfrm>
            <a:off x="5783855" y="281232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gl.TEXTURE0</a:t>
            </a:r>
            <a:endParaRPr kumimoji="1" lang="zh-TW" altLang="en-US" sz="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38FFB6F-4887-454E-9A0B-71835742A1D1}"/>
              </a:ext>
            </a:extLst>
          </p:cNvPr>
          <p:cNvSpPr txBox="1"/>
          <p:nvPr/>
        </p:nvSpPr>
        <p:spPr>
          <a:xfrm>
            <a:off x="6666039" y="285756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gl.TEXTURE1</a:t>
            </a:r>
            <a:endParaRPr kumimoji="1" lang="zh-TW" altLang="en-US" sz="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B4BEE91-BF64-4446-B188-66986D40D2B5}"/>
              </a:ext>
            </a:extLst>
          </p:cNvPr>
          <p:cNvSpPr txBox="1"/>
          <p:nvPr/>
        </p:nvSpPr>
        <p:spPr>
          <a:xfrm>
            <a:off x="7667256" y="282428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gl.TEXTURE7</a:t>
            </a:r>
            <a:endParaRPr kumimoji="1" lang="zh-TW" altLang="en-US" sz="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BE63B3-177A-6F47-961A-270A62E8DB1C}"/>
              </a:ext>
            </a:extLst>
          </p:cNvPr>
          <p:cNvSpPr txBox="1"/>
          <p:nvPr/>
        </p:nvSpPr>
        <p:spPr>
          <a:xfrm>
            <a:off x="7326937" y="134097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….</a:t>
            </a:r>
            <a:endParaRPr kumimoji="1" lang="zh-TW" altLang="en-US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F4B726-46F8-EF44-9002-BE875372A68B}"/>
              </a:ext>
            </a:extLst>
          </p:cNvPr>
          <p:cNvSpPr/>
          <p:nvPr/>
        </p:nvSpPr>
        <p:spPr>
          <a:xfrm>
            <a:off x="5788256" y="963676"/>
            <a:ext cx="725350" cy="7253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Texture buffer</a:t>
            </a:r>
          </a:p>
          <a:p>
            <a:pPr algn="ctr"/>
            <a:r>
              <a:rPr kumimoji="1" lang="en-US" altLang="zh-TW" sz="1200" dirty="0"/>
              <a:t>(</a:t>
            </a:r>
            <a:r>
              <a:rPr kumimoji="1" lang="en-US" altLang="zh-TW" sz="1200" dirty="0" err="1"/>
              <a:t>tex</a:t>
            </a:r>
            <a:r>
              <a:rPr kumimoji="1" lang="en-US" altLang="zh-TW" sz="1200" dirty="0"/>
              <a:t>)</a:t>
            </a:r>
            <a:endParaRPr kumimoji="1" lang="zh-TW" altLang="en-US" sz="1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D950928-FC32-444C-920C-2B132C3800C8}"/>
              </a:ext>
            </a:extLst>
          </p:cNvPr>
          <p:cNvSpPr txBox="1"/>
          <p:nvPr/>
        </p:nvSpPr>
        <p:spPr>
          <a:xfrm rot="16200000">
            <a:off x="4825225" y="597211"/>
            <a:ext cx="849989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/>
              <a:t>gl.TEXTURE_2D</a:t>
            </a:r>
            <a:endParaRPr kumimoji="1" lang="zh-TW" altLang="en-US" sz="7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B09D5C-445F-D74D-A1CC-7FDEB3235479}"/>
              </a:ext>
            </a:extLst>
          </p:cNvPr>
          <p:cNvSpPr txBox="1"/>
          <p:nvPr/>
        </p:nvSpPr>
        <p:spPr>
          <a:xfrm rot="16200000">
            <a:off x="5133308" y="605600"/>
            <a:ext cx="849988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 err="1"/>
              <a:t>gl.TEXTURE_CUBE</a:t>
            </a:r>
            <a:endParaRPr kumimoji="1" lang="zh-TW" altLang="en-US" sz="700" dirty="0"/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DB5DA5EB-539D-B048-B0B7-662C1AE0431D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6200000" flipH="1">
            <a:off x="5417179" y="955274"/>
            <a:ext cx="204118" cy="538036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 descr="一張含有 男人, 大, 傘 的圖片&#10;&#10;自動產生的描述">
            <a:extLst>
              <a:ext uri="{FF2B5EF4-FFF2-40B4-BE49-F238E27FC236}">
                <a16:creationId xmlns:a16="http://schemas.microsoft.com/office/drawing/2014/main" id="{8F23CB1A-8FDB-0448-A4F5-14ED68FEF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257" y="1028205"/>
            <a:ext cx="611572" cy="611572"/>
          </a:xfrm>
          <a:prstGeom prst="rect">
            <a:avLst/>
          </a:prstGeom>
        </p:spPr>
      </p:pic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09E4374F-5096-C944-AC15-688D80C78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521" y="1122233"/>
            <a:ext cx="6828503" cy="2359654"/>
          </a:xfrm>
        </p:spPr>
        <p:txBody>
          <a:bodyPr>
            <a:normAutofit/>
          </a:bodyPr>
          <a:lstStyle/>
          <a:p>
            <a:r>
              <a:rPr kumimoji="1" lang="en-US" altLang="zh-TW" sz="1100" dirty="0"/>
              <a:t>Shader in </a:t>
            </a:r>
            <a:r>
              <a:rPr kumimoji="1" lang="en-US" altLang="zh-TW" sz="1100" dirty="0" err="1"/>
              <a:t>WebGL.js</a:t>
            </a:r>
            <a:endParaRPr kumimoji="1" lang="en" altLang="zh-TW" sz="11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4288989-C7B0-8641-92E3-CD7C674CD16F}"/>
              </a:ext>
            </a:extLst>
          </p:cNvPr>
          <p:cNvSpPr/>
          <p:nvPr/>
        </p:nvSpPr>
        <p:spPr>
          <a:xfrm>
            <a:off x="813090" y="2310769"/>
            <a:ext cx="1163756" cy="145049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4D118757-3546-5341-A776-72AB02CA529B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16200000" flipH="1">
            <a:off x="5910704" y="723449"/>
            <a:ext cx="467000" cy="13453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53819CD-7AF6-A449-ACFD-902CB8A45B67}"/>
              </a:ext>
            </a:extLst>
          </p:cNvPr>
          <p:cNvSpPr txBox="1"/>
          <p:nvPr/>
        </p:nvSpPr>
        <p:spPr>
          <a:xfrm rot="5400000">
            <a:off x="8361429" y="1086047"/>
            <a:ext cx="1046663" cy="2154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800" dirty="0"/>
              <a:t>u_Sampler0 (shader)</a:t>
            </a:r>
            <a:endParaRPr kumimoji="1" lang="zh-TW" altLang="en-US" sz="800" dirty="0"/>
          </a:p>
        </p:txBody>
      </p:sp>
      <p:cxnSp>
        <p:nvCxnSpPr>
          <p:cNvPr id="34" name="肘形接點 33">
            <a:extLst>
              <a:ext uri="{FF2B5EF4-FFF2-40B4-BE49-F238E27FC236}">
                <a16:creationId xmlns:a16="http://schemas.microsoft.com/office/drawing/2014/main" id="{092FFE96-5C64-7242-97D4-86A2FB70530F}"/>
              </a:ext>
            </a:extLst>
          </p:cNvPr>
          <p:cNvCxnSpPr>
            <a:cxnSpLocks/>
            <a:stCxn id="31" idx="1"/>
            <a:endCxn id="10" idx="0"/>
          </p:cNvCxnSpPr>
          <p:nvPr/>
        </p:nvCxnSpPr>
        <p:spPr>
          <a:xfrm rot="16200000" flipV="1">
            <a:off x="7316517" y="-897807"/>
            <a:ext cx="389206" cy="2747283"/>
          </a:xfrm>
          <a:prstGeom prst="bentConnector3">
            <a:avLst>
              <a:gd name="adj1" fmla="val 13412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970AEBD0-F96A-674E-8EC1-54BAB99FD9C2}"/>
              </a:ext>
            </a:extLst>
          </p:cNvPr>
          <p:cNvSpPr/>
          <p:nvPr/>
        </p:nvSpPr>
        <p:spPr>
          <a:xfrm>
            <a:off x="5267088" y="3600735"/>
            <a:ext cx="1246518" cy="17007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9CD3961-CBFC-A64B-B2AA-897304C87E5B}"/>
              </a:ext>
            </a:extLst>
          </p:cNvPr>
          <p:cNvSpPr/>
          <p:nvPr/>
        </p:nvSpPr>
        <p:spPr>
          <a:xfrm>
            <a:off x="807643" y="1678145"/>
            <a:ext cx="1163756" cy="145049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DE07A3F-B3E7-DE49-BAD7-C1DA078FDC0D}"/>
              </a:ext>
            </a:extLst>
          </p:cNvPr>
          <p:cNvSpPr/>
          <p:nvPr/>
        </p:nvSpPr>
        <p:spPr>
          <a:xfrm>
            <a:off x="970495" y="2850933"/>
            <a:ext cx="1163756" cy="145049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753F798-786C-3940-B9A2-F665CE6F2F68}"/>
              </a:ext>
            </a:extLst>
          </p:cNvPr>
          <p:cNvSpPr txBox="1"/>
          <p:nvPr/>
        </p:nvSpPr>
        <p:spPr>
          <a:xfrm>
            <a:off x="3427064" y="1798334"/>
            <a:ext cx="45432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Texture coordinate of a fragment is calculated from the texture coordinates 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of vertices of the triangle by interpolation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37" name="肘形接點 36">
            <a:extLst>
              <a:ext uri="{FF2B5EF4-FFF2-40B4-BE49-F238E27FC236}">
                <a16:creationId xmlns:a16="http://schemas.microsoft.com/office/drawing/2014/main" id="{AD0BF3A3-98F8-4849-9090-E32F4E922C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85620" y="2416113"/>
            <a:ext cx="1504853" cy="1043832"/>
          </a:xfrm>
          <a:prstGeom prst="bentConnector3">
            <a:avLst>
              <a:gd name="adj1" fmla="val 100347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589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DFD03FC5-56E8-5E4D-81C4-B1E7F61FB5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92"/>
          <a:stretch/>
        </p:blipFill>
        <p:spPr>
          <a:xfrm>
            <a:off x="4990944" y="2185603"/>
            <a:ext cx="4173583" cy="295789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2168EBE-94E2-6744-BCC8-D1CF168C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(Ex08-1)</a:t>
            </a:r>
            <a:endParaRPr kumimoji="1"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E5F7C1-E144-FE4E-B195-3D63E980FE4E}"/>
              </a:ext>
            </a:extLst>
          </p:cNvPr>
          <p:cNvSpPr txBox="1">
            <a:spLocks/>
          </p:cNvSpPr>
          <p:nvPr/>
        </p:nvSpPr>
        <p:spPr>
          <a:xfrm>
            <a:off x="11680" y="3254928"/>
            <a:ext cx="3629142" cy="18879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800" dirty="0"/>
              <a:t>Load the texture image</a:t>
            </a:r>
          </a:p>
          <a:p>
            <a:r>
              <a:rPr kumimoji="1" lang="en-US" altLang="zh-TW" sz="800" dirty="0"/>
              <a:t>Prepare texture buffer</a:t>
            </a:r>
          </a:p>
          <a:p>
            <a:pPr lvl="1"/>
            <a:r>
              <a:rPr kumimoji="1" lang="en-US" altLang="zh-TW" sz="800" dirty="0"/>
              <a:t>Create texture buffer: </a:t>
            </a:r>
            <a:r>
              <a:rPr kumimoji="1" lang="en-US" altLang="zh-TW" sz="800" dirty="0" err="1"/>
              <a:t>gl.createTexture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Bind texture to a target: </a:t>
            </a:r>
            <a:r>
              <a:rPr kumimoji="1" lang="en-US" altLang="zh-TW" sz="800" dirty="0" err="1"/>
              <a:t>gl.bindTexture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Indicate how to interpret the image: </a:t>
            </a:r>
            <a:r>
              <a:rPr kumimoji="1" lang="en-US" altLang="zh-TW" sz="800" dirty="0" err="1"/>
              <a:t>gl.pixelStorei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Texture parameters: </a:t>
            </a:r>
            <a:r>
              <a:rPr kumimoji="1" lang="en-US" altLang="zh-TW" sz="800" dirty="0" err="1"/>
              <a:t>gl.texParameteri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Assign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image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target: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gl.texImage2D()</a:t>
            </a:r>
          </a:p>
          <a:p>
            <a:r>
              <a:rPr kumimoji="1" lang="en-US" altLang="zh-TW" sz="800" dirty="0"/>
              <a:t>Assign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</a:t>
            </a:r>
          </a:p>
          <a:p>
            <a:pPr lvl="1"/>
            <a:r>
              <a:rPr kumimoji="1" lang="en-US" altLang="zh-TW" sz="800" dirty="0"/>
              <a:t>Active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unit:</a:t>
            </a:r>
            <a:r>
              <a:rPr kumimoji="1" lang="zh-TW" altLang="en-US" sz="800" dirty="0"/>
              <a:t> </a:t>
            </a:r>
            <a:r>
              <a:rPr kumimoji="1" lang="en-US" altLang="zh-TW" sz="800" dirty="0" err="1"/>
              <a:t>gl.activeTexture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Bind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target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if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necessary():</a:t>
            </a:r>
            <a:r>
              <a:rPr kumimoji="1" lang="zh-TW" altLang="en-US" sz="800" dirty="0"/>
              <a:t> </a:t>
            </a:r>
            <a:r>
              <a:rPr kumimoji="1" lang="en-US" altLang="zh-TW" sz="800" dirty="0" err="1"/>
              <a:t>gl.bindTexture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Pass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unit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‘sampler2D’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shader: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gl.uniform1i()</a:t>
            </a:r>
          </a:p>
          <a:p>
            <a:r>
              <a:rPr kumimoji="1" lang="en-US" altLang="zh-TW" sz="800" dirty="0">
                <a:solidFill>
                  <a:srgbClr val="C00000"/>
                </a:solidFill>
              </a:rPr>
              <a:t>Call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shader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to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draw</a:t>
            </a:r>
          </a:p>
          <a:p>
            <a:pPr lvl="1"/>
            <a:r>
              <a:rPr kumimoji="1" lang="en-US" altLang="zh-TW" sz="800" dirty="0">
                <a:solidFill>
                  <a:srgbClr val="C00000"/>
                </a:solidFill>
              </a:rPr>
              <a:t>Get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a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color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from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the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texture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in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kumimoji="1" lang="en-US" altLang="zh-TW" sz="800" dirty="0">
                <a:solidFill>
                  <a:srgbClr val="C00000"/>
                </a:solidFill>
              </a:rPr>
              <a:t>shader:</a:t>
            </a:r>
            <a:r>
              <a:rPr kumimoji="1" lang="zh-TW" altLang="en-US" sz="800" dirty="0">
                <a:solidFill>
                  <a:srgbClr val="C00000"/>
                </a:solidFill>
              </a:rPr>
              <a:t> </a:t>
            </a:r>
            <a:r>
              <a:rPr lang="en" altLang="zh-TW" sz="800" dirty="0">
                <a:solidFill>
                  <a:srgbClr val="C00000"/>
                </a:solidFill>
              </a:rPr>
              <a:t>texture2D()</a:t>
            </a:r>
          </a:p>
          <a:p>
            <a:pPr lvl="1"/>
            <a:endParaRPr kumimoji="1" lang="zh-TW" altLang="en-US" sz="800" dirty="0"/>
          </a:p>
          <a:p>
            <a:endParaRPr kumimoji="1" lang="zh-TW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A4B9D8-1A9A-0C46-8218-7EC8E9B6AE7B}"/>
              </a:ext>
            </a:extLst>
          </p:cNvPr>
          <p:cNvSpPr/>
          <p:nvPr/>
        </p:nvSpPr>
        <p:spPr>
          <a:xfrm>
            <a:off x="5092118" y="107165"/>
            <a:ext cx="3976382" cy="17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415F38F-3FDF-D747-8024-FAEBC325617A}"/>
              </a:ext>
            </a:extLst>
          </p:cNvPr>
          <p:cNvSpPr txBox="1"/>
          <p:nvPr/>
        </p:nvSpPr>
        <p:spPr>
          <a:xfrm>
            <a:off x="5783855" y="281232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gl.TEXTURE0</a:t>
            </a:r>
            <a:endParaRPr kumimoji="1" lang="zh-TW" altLang="en-US" sz="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38FFB6F-4887-454E-9A0B-71835742A1D1}"/>
              </a:ext>
            </a:extLst>
          </p:cNvPr>
          <p:cNvSpPr txBox="1"/>
          <p:nvPr/>
        </p:nvSpPr>
        <p:spPr>
          <a:xfrm>
            <a:off x="6666039" y="285756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gl.TEXTURE1</a:t>
            </a:r>
            <a:endParaRPr kumimoji="1" lang="zh-TW" altLang="en-US" sz="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B4BEE91-BF64-4446-B188-66986D40D2B5}"/>
              </a:ext>
            </a:extLst>
          </p:cNvPr>
          <p:cNvSpPr txBox="1"/>
          <p:nvPr/>
        </p:nvSpPr>
        <p:spPr>
          <a:xfrm>
            <a:off x="7667256" y="282428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gl.TEXTURE7</a:t>
            </a:r>
            <a:endParaRPr kumimoji="1" lang="zh-TW" altLang="en-US" sz="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BE63B3-177A-6F47-961A-270A62E8DB1C}"/>
              </a:ext>
            </a:extLst>
          </p:cNvPr>
          <p:cNvSpPr txBox="1"/>
          <p:nvPr/>
        </p:nvSpPr>
        <p:spPr>
          <a:xfrm>
            <a:off x="7326937" y="134097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….</a:t>
            </a:r>
            <a:endParaRPr kumimoji="1" lang="zh-TW" altLang="en-US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F4B726-46F8-EF44-9002-BE875372A68B}"/>
              </a:ext>
            </a:extLst>
          </p:cNvPr>
          <p:cNvSpPr/>
          <p:nvPr/>
        </p:nvSpPr>
        <p:spPr>
          <a:xfrm>
            <a:off x="5788256" y="963676"/>
            <a:ext cx="725350" cy="7253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Texture buffer</a:t>
            </a:r>
          </a:p>
          <a:p>
            <a:pPr algn="ctr"/>
            <a:r>
              <a:rPr kumimoji="1" lang="en-US" altLang="zh-TW" sz="1200" dirty="0"/>
              <a:t>(</a:t>
            </a:r>
            <a:r>
              <a:rPr kumimoji="1" lang="en-US" altLang="zh-TW" sz="1200" dirty="0" err="1"/>
              <a:t>tex</a:t>
            </a:r>
            <a:r>
              <a:rPr kumimoji="1" lang="en-US" altLang="zh-TW" sz="1200" dirty="0"/>
              <a:t>)</a:t>
            </a:r>
            <a:endParaRPr kumimoji="1" lang="zh-TW" altLang="en-US" sz="1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D950928-FC32-444C-920C-2B132C3800C8}"/>
              </a:ext>
            </a:extLst>
          </p:cNvPr>
          <p:cNvSpPr txBox="1"/>
          <p:nvPr/>
        </p:nvSpPr>
        <p:spPr>
          <a:xfrm rot="16200000">
            <a:off x="4825225" y="597211"/>
            <a:ext cx="849989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/>
              <a:t>gl.TEXTURE_2D</a:t>
            </a:r>
            <a:endParaRPr kumimoji="1" lang="zh-TW" altLang="en-US" sz="7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B09D5C-445F-D74D-A1CC-7FDEB3235479}"/>
              </a:ext>
            </a:extLst>
          </p:cNvPr>
          <p:cNvSpPr txBox="1"/>
          <p:nvPr/>
        </p:nvSpPr>
        <p:spPr>
          <a:xfrm rot="16200000">
            <a:off x="5133308" y="605600"/>
            <a:ext cx="849988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 err="1"/>
              <a:t>gl.TEXTURE_CUBE</a:t>
            </a:r>
            <a:endParaRPr kumimoji="1" lang="zh-TW" altLang="en-US" sz="700" dirty="0"/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DB5DA5EB-539D-B048-B0B7-662C1AE0431D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6200000" flipH="1">
            <a:off x="5417179" y="955274"/>
            <a:ext cx="204118" cy="538036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 descr="一張含有 男人, 大, 傘 的圖片&#10;&#10;自動產生的描述">
            <a:extLst>
              <a:ext uri="{FF2B5EF4-FFF2-40B4-BE49-F238E27FC236}">
                <a16:creationId xmlns:a16="http://schemas.microsoft.com/office/drawing/2014/main" id="{8F23CB1A-8FDB-0448-A4F5-14ED68FEF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257" y="1028205"/>
            <a:ext cx="611572" cy="611572"/>
          </a:xfrm>
          <a:prstGeom prst="rect">
            <a:avLst/>
          </a:prstGeom>
        </p:spPr>
      </p:pic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09E4374F-5096-C944-AC15-688D80C78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7267" y="1122233"/>
            <a:ext cx="6828503" cy="2359654"/>
          </a:xfrm>
        </p:spPr>
        <p:txBody>
          <a:bodyPr>
            <a:normAutofit/>
          </a:bodyPr>
          <a:lstStyle/>
          <a:p>
            <a:r>
              <a:rPr kumimoji="1" lang="en-US" altLang="zh-TW" sz="1100" dirty="0"/>
              <a:t>Shader in </a:t>
            </a:r>
            <a:r>
              <a:rPr kumimoji="1" lang="en-US" altLang="zh-TW" sz="1100" dirty="0" err="1"/>
              <a:t>WebGL.js</a:t>
            </a:r>
            <a:endParaRPr kumimoji="1" lang="en-US" altLang="zh-TW" sz="1100" dirty="0"/>
          </a:p>
          <a:p>
            <a:pPr lvl="1"/>
            <a:r>
              <a:rPr kumimoji="1" lang="en-US" altLang="zh-TW" sz="1100" dirty="0"/>
              <a:t>sampler2D is the variable type to hold a 2D texture</a:t>
            </a:r>
          </a:p>
          <a:p>
            <a:pPr lvl="1"/>
            <a:r>
              <a:rPr kumimoji="1" lang="en-US" altLang="zh-TW" sz="1100" dirty="0"/>
              <a:t>Use “</a:t>
            </a:r>
            <a:r>
              <a:rPr kumimoji="1" lang="en-US" altLang="zh-TW" sz="1100" b="1" dirty="0"/>
              <a:t>texture2D()</a:t>
            </a:r>
            <a:r>
              <a:rPr kumimoji="1" lang="en-US" altLang="zh-TW" sz="1100" dirty="0"/>
              <a:t>” to get a texture color (RGBA)</a:t>
            </a:r>
            <a:br>
              <a:rPr kumimoji="1" lang="en-US" altLang="zh-TW" sz="1100" dirty="0"/>
            </a:br>
            <a:r>
              <a:rPr kumimoji="1" lang="en-US" altLang="zh-TW" sz="1100" dirty="0"/>
              <a:t>from a sampler2D variable</a:t>
            </a:r>
          </a:p>
          <a:p>
            <a:pPr lvl="2"/>
            <a:r>
              <a:rPr kumimoji="1" lang="en-US" altLang="zh-TW" sz="1000" dirty="0"/>
              <a:t>First parameter: the texture</a:t>
            </a:r>
          </a:p>
          <a:p>
            <a:pPr lvl="2"/>
            <a:r>
              <a:rPr kumimoji="1" lang="en-US" altLang="zh-TW" sz="1000" dirty="0"/>
              <a:t>Second parameter: a texture coordinate</a:t>
            </a:r>
          </a:p>
          <a:p>
            <a:pPr lvl="2"/>
            <a:r>
              <a:rPr kumimoji="1" lang="en-US" altLang="zh-TW" sz="1000" dirty="0"/>
              <a:t>Return: a RGBA color</a:t>
            </a:r>
            <a:endParaRPr kumimoji="1" lang="en" altLang="zh-TW" sz="1000" dirty="0"/>
          </a:p>
        </p:txBody>
      </p: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4D118757-3546-5341-A776-72AB02CA529B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16200000" flipH="1">
            <a:off x="5910704" y="723449"/>
            <a:ext cx="467000" cy="13453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53819CD-7AF6-A449-ACFD-902CB8A45B67}"/>
              </a:ext>
            </a:extLst>
          </p:cNvPr>
          <p:cNvSpPr txBox="1"/>
          <p:nvPr/>
        </p:nvSpPr>
        <p:spPr>
          <a:xfrm rot="5400000">
            <a:off x="8361429" y="1086047"/>
            <a:ext cx="1046663" cy="2154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800" dirty="0"/>
              <a:t>u_Sampler0 (shader)</a:t>
            </a:r>
            <a:endParaRPr kumimoji="1" lang="zh-TW" altLang="en-US" sz="800" dirty="0"/>
          </a:p>
        </p:txBody>
      </p:sp>
      <p:cxnSp>
        <p:nvCxnSpPr>
          <p:cNvPr id="34" name="肘形接點 33">
            <a:extLst>
              <a:ext uri="{FF2B5EF4-FFF2-40B4-BE49-F238E27FC236}">
                <a16:creationId xmlns:a16="http://schemas.microsoft.com/office/drawing/2014/main" id="{092FFE96-5C64-7242-97D4-86A2FB70530F}"/>
              </a:ext>
            </a:extLst>
          </p:cNvPr>
          <p:cNvCxnSpPr>
            <a:cxnSpLocks/>
            <a:stCxn id="31" idx="1"/>
            <a:endCxn id="10" idx="0"/>
          </p:cNvCxnSpPr>
          <p:nvPr/>
        </p:nvCxnSpPr>
        <p:spPr>
          <a:xfrm rot="16200000" flipV="1">
            <a:off x="7316517" y="-897807"/>
            <a:ext cx="389206" cy="2747283"/>
          </a:xfrm>
          <a:prstGeom prst="bentConnector3">
            <a:avLst>
              <a:gd name="adj1" fmla="val 13412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970AEBD0-F96A-674E-8EC1-54BAB99FD9C2}"/>
              </a:ext>
            </a:extLst>
          </p:cNvPr>
          <p:cNvSpPr/>
          <p:nvPr/>
        </p:nvSpPr>
        <p:spPr>
          <a:xfrm>
            <a:off x="5267088" y="3600735"/>
            <a:ext cx="1246518" cy="17007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DF3BBE-FDAA-9944-81F0-87B834188141}"/>
              </a:ext>
            </a:extLst>
          </p:cNvPr>
          <p:cNvSpPr/>
          <p:nvPr/>
        </p:nvSpPr>
        <p:spPr>
          <a:xfrm>
            <a:off x="5267087" y="3242923"/>
            <a:ext cx="1508181" cy="153420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D11A5DD-5388-1248-9F57-DD8C998333D7}"/>
              </a:ext>
            </a:extLst>
          </p:cNvPr>
          <p:cNvSpPr/>
          <p:nvPr/>
        </p:nvSpPr>
        <p:spPr>
          <a:xfrm>
            <a:off x="5458274" y="4111037"/>
            <a:ext cx="2916227" cy="17007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159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27A75D-95CE-7141-9B5F-3BE822CA3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Let’s try (5mins)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4D34BB-6713-3545-ADEB-4FB445DAC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TW" dirty="0"/>
              <a:t>Make sure you know the step to use a texture and how to pass it to shader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Change gl.uniform1i(program.u_Sampler0, 0) to gl.uniform1i(program.u_Sampler0, 2), does it work?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What if you also modify </a:t>
            </a:r>
            <a:r>
              <a:rPr kumimoji="1" lang="en-US" altLang="zh-TW" dirty="0" err="1"/>
              <a:t>gl.activeTexture</a:t>
            </a:r>
            <a:r>
              <a:rPr kumimoji="1" lang="en-US" altLang="zh-TW" dirty="0"/>
              <a:t>(gl.TEXTURE0) to </a:t>
            </a:r>
            <a:r>
              <a:rPr kumimoji="1" lang="en-US" altLang="zh-TW" dirty="0" err="1"/>
              <a:t>gl.activeTexture</a:t>
            </a:r>
            <a:r>
              <a:rPr kumimoji="1" lang="en-US" altLang="zh-TW" dirty="0"/>
              <a:t>(gl.TEXTURE2), does it work?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Try any thing you want.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9951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E0B573-D9C5-D044-9085-012CF566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CDE751-8C07-E74E-8F3D-94D7C3277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TW" b="1" dirty="0"/>
              <a:t>Mix multiple textures to color the cube</a:t>
            </a:r>
          </a:p>
          <a:p>
            <a:pPr lvl="1"/>
            <a:r>
              <a:rPr kumimoji="1" lang="en-US" altLang="zh-TW" dirty="0"/>
              <a:t>Use multiple textures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 Files</a:t>
            </a:r>
          </a:p>
          <a:p>
            <a:pPr lvl="1"/>
            <a:r>
              <a:rPr kumimoji="1" lang="en-US" altLang="zh-TW" dirty="0" err="1"/>
              <a:t>Index.html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WebGL.js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cuon-matrix.js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cube.obj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chess.jpg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webglIcon.jpg</a:t>
            </a:r>
            <a:endParaRPr kumimoji="1" lang="zh-TW" altLang="en-US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C4E1DA-49EE-7243-973F-D551B7A1C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30" y="2037806"/>
            <a:ext cx="3020537" cy="3027317"/>
          </a:xfrm>
          <a:prstGeom prst="rect">
            <a:avLst/>
          </a:prstGeom>
        </p:spPr>
      </p:pic>
      <p:pic>
        <p:nvPicPr>
          <p:cNvPr id="6" name="圖片 5" descr="一張含有 男人, 大, 傘 的圖片&#10;&#10;自動產生的描述">
            <a:extLst>
              <a:ext uri="{FF2B5EF4-FFF2-40B4-BE49-F238E27FC236}">
                <a16:creationId xmlns:a16="http://schemas.microsoft.com/office/drawing/2014/main" id="{072A3E6C-4D7E-6040-8AED-866FCCDC5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194" y="857906"/>
            <a:ext cx="912973" cy="91297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DF48B86-C9E9-2B44-95D1-B98DD53C2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411" y="857906"/>
            <a:ext cx="912973" cy="9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34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41940-8829-5C4A-9E07-9999FB7F4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C5BDD2-E519-5A4E-A935-55684A9A5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200" dirty="0"/>
              <a:t>main(): load one more texture</a:t>
            </a:r>
          </a:p>
          <a:p>
            <a:r>
              <a:rPr kumimoji="1" lang="en-US" altLang="zh-TW" sz="1200" dirty="0"/>
              <a:t>Also call </a:t>
            </a:r>
            <a:r>
              <a:rPr kumimoji="1" lang="en-US" altLang="zh-TW" sz="1200" dirty="0" err="1"/>
              <a:t>initTexture</a:t>
            </a:r>
            <a:r>
              <a:rPr kumimoji="1" lang="en-US" altLang="zh-TW" sz="1200" dirty="0"/>
              <a:t> to initialize each texture</a:t>
            </a:r>
          </a:p>
          <a:p>
            <a:r>
              <a:rPr kumimoji="1" lang="en-US" altLang="zh-TW" sz="1200" dirty="0"/>
              <a:t>Store each texture in a dictionary, “textures”</a:t>
            </a:r>
            <a:endParaRPr kumimoji="1" lang="zh-TW" altLang="en-US" sz="12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CE2F132-BC0A-664C-B581-FBE6161DE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61" y="2984272"/>
            <a:ext cx="3756839" cy="2159228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FABEE17E-2CE8-9140-92F4-040D4C8A9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3688"/>
            <a:ext cx="4029710" cy="2149578"/>
          </a:xfrm>
          <a:prstGeom prst="rect">
            <a:avLst/>
          </a:prstGeom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070279C2-6ED0-1A4E-8F14-B461D2EFBE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06"/>
          <a:stretch/>
        </p:blipFill>
        <p:spPr>
          <a:xfrm>
            <a:off x="5387161" y="2094878"/>
            <a:ext cx="3756839" cy="73904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8819CE2-F23C-E442-8141-500B77DE7908}"/>
              </a:ext>
            </a:extLst>
          </p:cNvPr>
          <p:cNvSpPr/>
          <p:nvPr/>
        </p:nvSpPr>
        <p:spPr>
          <a:xfrm>
            <a:off x="5092118" y="107165"/>
            <a:ext cx="3976382" cy="17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69DDBA9-F31D-2049-B7F9-2361298C3572}"/>
              </a:ext>
            </a:extLst>
          </p:cNvPr>
          <p:cNvSpPr txBox="1"/>
          <p:nvPr/>
        </p:nvSpPr>
        <p:spPr>
          <a:xfrm>
            <a:off x="5783855" y="281232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gl.TEXTURE0</a:t>
            </a:r>
            <a:endParaRPr kumimoji="1" lang="zh-TW" altLang="en-US" sz="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57C2544-062F-7D4E-AD17-D3D92239275F}"/>
              </a:ext>
            </a:extLst>
          </p:cNvPr>
          <p:cNvSpPr txBox="1"/>
          <p:nvPr/>
        </p:nvSpPr>
        <p:spPr>
          <a:xfrm>
            <a:off x="6666039" y="285756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gl.TEXTURE1</a:t>
            </a:r>
            <a:endParaRPr kumimoji="1" lang="zh-TW" altLang="en-US" sz="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DE0D0D1-ED2C-6C41-B149-B61CDFB4C990}"/>
              </a:ext>
            </a:extLst>
          </p:cNvPr>
          <p:cNvSpPr txBox="1"/>
          <p:nvPr/>
        </p:nvSpPr>
        <p:spPr>
          <a:xfrm>
            <a:off x="7667256" y="282428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gl.TEXTURE7</a:t>
            </a:r>
            <a:endParaRPr kumimoji="1" lang="zh-TW" altLang="en-US" sz="8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0454131-D958-5247-A059-1BA4C3C55700}"/>
              </a:ext>
            </a:extLst>
          </p:cNvPr>
          <p:cNvSpPr txBox="1"/>
          <p:nvPr/>
        </p:nvSpPr>
        <p:spPr>
          <a:xfrm>
            <a:off x="7326937" y="134097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….</a:t>
            </a:r>
            <a:endParaRPr kumimoji="1" lang="zh-TW" altLang="en-US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8D21537-8C5B-5F4E-A5C2-76693EB1AF32}"/>
              </a:ext>
            </a:extLst>
          </p:cNvPr>
          <p:cNvSpPr/>
          <p:nvPr/>
        </p:nvSpPr>
        <p:spPr>
          <a:xfrm>
            <a:off x="5788256" y="963676"/>
            <a:ext cx="725350" cy="7253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Texture buffer</a:t>
            </a:r>
          </a:p>
          <a:p>
            <a:pPr algn="ctr"/>
            <a:r>
              <a:rPr kumimoji="1" lang="en-US" altLang="zh-TW" sz="1200" dirty="0"/>
              <a:t>(</a:t>
            </a:r>
            <a:r>
              <a:rPr kumimoji="1" lang="en-US" altLang="zh-TW" sz="1200" dirty="0" err="1"/>
              <a:t>tex</a:t>
            </a:r>
            <a:r>
              <a:rPr kumimoji="1" lang="en-US" altLang="zh-TW" sz="1200" dirty="0"/>
              <a:t>)</a:t>
            </a:r>
            <a:endParaRPr kumimoji="1" lang="zh-TW" altLang="en-US" sz="1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DFB0483-F2F3-4C43-8D59-5407367BDC12}"/>
              </a:ext>
            </a:extLst>
          </p:cNvPr>
          <p:cNvSpPr txBox="1"/>
          <p:nvPr/>
        </p:nvSpPr>
        <p:spPr>
          <a:xfrm rot="16200000">
            <a:off x="4825225" y="597211"/>
            <a:ext cx="849989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/>
              <a:t>gl.TEXTURE_2D</a:t>
            </a:r>
            <a:endParaRPr kumimoji="1" lang="zh-TW" altLang="en-US" sz="7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DED8377-7A4A-9049-AC23-4B4F47F53FB1}"/>
              </a:ext>
            </a:extLst>
          </p:cNvPr>
          <p:cNvSpPr txBox="1"/>
          <p:nvPr/>
        </p:nvSpPr>
        <p:spPr>
          <a:xfrm rot="16200000">
            <a:off x="5133308" y="605600"/>
            <a:ext cx="849988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 err="1"/>
              <a:t>gl.TEXTURE_CUBE</a:t>
            </a:r>
            <a:endParaRPr kumimoji="1" lang="zh-TW" altLang="en-US" sz="700" dirty="0"/>
          </a:p>
        </p:txBody>
      </p:sp>
      <p:cxnSp>
        <p:nvCxnSpPr>
          <p:cNvPr id="18" name="肘形接點 17">
            <a:extLst>
              <a:ext uri="{FF2B5EF4-FFF2-40B4-BE49-F238E27FC236}">
                <a16:creationId xmlns:a16="http://schemas.microsoft.com/office/drawing/2014/main" id="{6B0F417A-C94B-B04A-B793-DAF04649FE9A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6200000" flipH="1">
            <a:off x="5417179" y="955274"/>
            <a:ext cx="204118" cy="538036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 descr="一張含有 男人, 大, 傘 的圖片&#10;&#10;自動產生的描述">
            <a:extLst>
              <a:ext uri="{FF2B5EF4-FFF2-40B4-BE49-F238E27FC236}">
                <a16:creationId xmlns:a16="http://schemas.microsoft.com/office/drawing/2014/main" id="{2EAA8ED2-B42B-634C-AB1F-BED52D79A1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257" y="1028205"/>
            <a:ext cx="611572" cy="61157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45B5E2B-C050-004B-86EE-C915E5F01009}"/>
              </a:ext>
            </a:extLst>
          </p:cNvPr>
          <p:cNvSpPr/>
          <p:nvPr/>
        </p:nvSpPr>
        <p:spPr>
          <a:xfrm>
            <a:off x="5391953" y="2094878"/>
            <a:ext cx="1099148" cy="15128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8FDCD59-80C1-114B-9056-35B6C37BAF1C}"/>
              </a:ext>
            </a:extLst>
          </p:cNvPr>
          <p:cNvSpPr/>
          <p:nvPr/>
        </p:nvSpPr>
        <p:spPr>
          <a:xfrm>
            <a:off x="5596469" y="3483895"/>
            <a:ext cx="3251440" cy="385860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06C6CEA-C943-0F49-B444-E81592648309}"/>
              </a:ext>
            </a:extLst>
          </p:cNvPr>
          <p:cNvSpPr/>
          <p:nvPr/>
        </p:nvSpPr>
        <p:spPr>
          <a:xfrm>
            <a:off x="6624131" y="976596"/>
            <a:ext cx="725350" cy="7253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Texture buffer</a:t>
            </a:r>
          </a:p>
          <a:p>
            <a:pPr algn="ctr"/>
            <a:r>
              <a:rPr kumimoji="1" lang="en-US" altLang="zh-TW" sz="1200" dirty="0"/>
              <a:t>(</a:t>
            </a:r>
            <a:r>
              <a:rPr kumimoji="1" lang="en-US" altLang="zh-TW" sz="1200" dirty="0" err="1"/>
              <a:t>tex</a:t>
            </a:r>
            <a:r>
              <a:rPr kumimoji="1" lang="en-US" altLang="zh-TW" sz="1200" dirty="0"/>
              <a:t>)</a:t>
            </a:r>
            <a:endParaRPr kumimoji="1" lang="zh-TW" altLang="en-US" sz="1200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2E44782D-6AB5-D349-8676-0A4026D01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20" y="1021790"/>
            <a:ext cx="630231" cy="630231"/>
          </a:xfrm>
          <a:prstGeom prst="rect">
            <a:avLst/>
          </a:prstGeom>
        </p:spPr>
      </p:pic>
      <p:cxnSp>
        <p:nvCxnSpPr>
          <p:cNvPr id="25" name="肘形接點 24">
            <a:extLst>
              <a:ext uri="{FF2B5EF4-FFF2-40B4-BE49-F238E27FC236}">
                <a16:creationId xmlns:a16="http://schemas.microsoft.com/office/drawing/2014/main" id="{74A26A49-0BE7-784A-B73E-21A6E19A5779}"/>
              </a:ext>
            </a:extLst>
          </p:cNvPr>
          <p:cNvCxnSpPr>
            <a:cxnSpLocks/>
            <a:stCxn id="16" idx="1"/>
            <a:endCxn id="22" idx="2"/>
          </p:cNvCxnSpPr>
          <p:nvPr/>
        </p:nvCxnSpPr>
        <p:spPr>
          <a:xfrm rot="16200000" flipH="1">
            <a:off x="5828657" y="543796"/>
            <a:ext cx="579713" cy="1736586"/>
          </a:xfrm>
          <a:prstGeom prst="bentConnector3">
            <a:avLst>
              <a:gd name="adj1" fmla="val 112393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DE0C2B7A-A98F-374B-BC5C-7CF78130C281}"/>
              </a:ext>
            </a:extLst>
          </p:cNvPr>
          <p:cNvSpPr/>
          <p:nvPr/>
        </p:nvSpPr>
        <p:spPr>
          <a:xfrm>
            <a:off x="117612" y="4424421"/>
            <a:ext cx="1328853" cy="15628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0678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41940-8829-5C4A-9E07-9999FB7F4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C5BDD2-E519-5A4E-A935-55684A9A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998" y="1143000"/>
            <a:ext cx="6828503" cy="3545497"/>
          </a:xfrm>
        </p:spPr>
        <p:txBody>
          <a:bodyPr>
            <a:normAutofit/>
          </a:bodyPr>
          <a:lstStyle/>
          <a:p>
            <a:r>
              <a:rPr kumimoji="1" lang="en-US" altLang="zh-TW" sz="1200" dirty="0"/>
              <a:t>draw the first frame if all texture loading is done</a:t>
            </a:r>
            <a:endParaRPr kumimoji="1" lang="zh-TW" altLang="en-US" sz="12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CE2F132-BC0A-664C-B581-FBE6161DE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61" y="2984272"/>
            <a:ext cx="3756839" cy="2159228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FABEE17E-2CE8-9140-92F4-040D4C8A9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3688"/>
            <a:ext cx="4029710" cy="2149578"/>
          </a:xfrm>
          <a:prstGeom prst="rect">
            <a:avLst/>
          </a:prstGeom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070279C2-6ED0-1A4E-8F14-B461D2EFBE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06"/>
          <a:stretch/>
        </p:blipFill>
        <p:spPr>
          <a:xfrm>
            <a:off x="5387161" y="2094878"/>
            <a:ext cx="3756839" cy="73904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45B5E2B-C050-004B-86EE-C915E5F01009}"/>
              </a:ext>
            </a:extLst>
          </p:cNvPr>
          <p:cNvSpPr/>
          <p:nvPr/>
        </p:nvSpPr>
        <p:spPr>
          <a:xfrm>
            <a:off x="5458274" y="2234109"/>
            <a:ext cx="1952790" cy="29171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8FDCD59-80C1-114B-9056-35B6C37BAF1C}"/>
              </a:ext>
            </a:extLst>
          </p:cNvPr>
          <p:cNvSpPr/>
          <p:nvPr/>
        </p:nvSpPr>
        <p:spPr>
          <a:xfrm>
            <a:off x="107216" y="4688497"/>
            <a:ext cx="1974133" cy="275389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EDD7B3-C014-E14E-8139-C443F0B68A20}"/>
              </a:ext>
            </a:extLst>
          </p:cNvPr>
          <p:cNvSpPr/>
          <p:nvPr/>
        </p:nvSpPr>
        <p:spPr>
          <a:xfrm>
            <a:off x="5092118" y="107165"/>
            <a:ext cx="3976382" cy="17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0449246-FD72-DD4A-8DFE-6E76E90A9BFE}"/>
              </a:ext>
            </a:extLst>
          </p:cNvPr>
          <p:cNvSpPr txBox="1"/>
          <p:nvPr/>
        </p:nvSpPr>
        <p:spPr>
          <a:xfrm>
            <a:off x="5783855" y="281232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gl.TEXTURE0</a:t>
            </a:r>
            <a:endParaRPr kumimoji="1" lang="zh-TW" altLang="en-US" sz="8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8D5AB33-B6F8-BD4B-B092-31CD0470239E}"/>
              </a:ext>
            </a:extLst>
          </p:cNvPr>
          <p:cNvSpPr txBox="1"/>
          <p:nvPr/>
        </p:nvSpPr>
        <p:spPr>
          <a:xfrm>
            <a:off x="6666039" y="285756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gl.TEXTURE1</a:t>
            </a:r>
            <a:endParaRPr kumimoji="1" lang="zh-TW" altLang="en-US" sz="8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2CE3288-9AA3-384E-984E-0558CA33B312}"/>
              </a:ext>
            </a:extLst>
          </p:cNvPr>
          <p:cNvSpPr txBox="1"/>
          <p:nvPr/>
        </p:nvSpPr>
        <p:spPr>
          <a:xfrm>
            <a:off x="7667256" y="282428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gl.TEXTURE7</a:t>
            </a:r>
            <a:endParaRPr kumimoji="1" lang="zh-TW" altLang="en-US" sz="8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B0DDADA-ED4F-B64D-98FF-F4BC7C5FA1F8}"/>
              </a:ext>
            </a:extLst>
          </p:cNvPr>
          <p:cNvSpPr txBox="1"/>
          <p:nvPr/>
        </p:nvSpPr>
        <p:spPr>
          <a:xfrm>
            <a:off x="7326937" y="134097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….</a:t>
            </a:r>
            <a:endParaRPr kumimoji="1" lang="zh-TW" altLang="en-US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5B30217-607C-174F-B982-30B35D155B67}"/>
              </a:ext>
            </a:extLst>
          </p:cNvPr>
          <p:cNvSpPr/>
          <p:nvPr/>
        </p:nvSpPr>
        <p:spPr>
          <a:xfrm>
            <a:off x="5788256" y="963676"/>
            <a:ext cx="725350" cy="7253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Texture buffer</a:t>
            </a:r>
          </a:p>
          <a:p>
            <a:pPr algn="ctr"/>
            <a:r>
              <a:rPr kumimoji="1" lang="en-US" altLang="zh-TW" sz="1200" dirty="0"/>
              <a:t>(</a:t>
            </a:r>
            <a:r>
              <a:rPr kumimoji="1" lang="en-US" altLang="zh-TW" sz="1200" dirty="0" err="1"/>
              <a:t>tex</a:t>
            </a:r>
            <a:r>
              <a:rPr kumimoji="1" lang="en-US" altLang="zh-TW" sz="1200" dirty="0"/>
              <a:t>)</a:t>
            </a:r>
            <a:endParaRPr kumimoji="1" lang="zh-TW" altLang="en-US" sz="12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F892ABB-F24E-1845-A775-A1569D536E17}"/>
              </a:ext>
            </a:extLst>
          </p:cNvPr>
          <p:cNvSpPr txBox="1"/>
          <p:nvPr/>
        </p:nvSpPr>
        <p:spPr>
          <a:xfrm rot="16200000">
            <a:off x="4825225" y="597211"/>
            <a:ext cx="849989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/>
              <a:t>gl.TEXTURE_2D</a:t>
            </a:r>
            <a:endParaRPr kumimoji="1" lang="zh-TW" altLang="en-US" sz="7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CF22E10-F890-2444-B0D4-3D279D56C9AB}"/>
              </a:ext>
            </a:extLst>
          </p:cNvPr>
          <p:cNvSpPr txBox="1"/>
          <p:nvPr/>
        </p:nvSpPr>
        <p:spPr>
          <a:xfrm rot="16200000">
            <a:off x="5133308" y="605600"/>
            <a:ext cx="849988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 err="1"/>
              <a:t>gl.TEXTURE_CUBE</a:t>
            </a:r>
            <a:endParaRPr kumimoji="1" lang="zh-TW" altLang="en-US" sz="700" dirty="0"/>
          </a:p>
        </p:txBody>
      </p: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EC6CB641-3F44-8842-B199-EED6C3AE698E}"/>
              </a:ext>
            </a:extLst>
          </p:cNvPr>
          <p:cNvCxnSpPr>
            <a:stCxn id="28" idx="1"/>
            <a:endCxn id="27" idx="1"/>
          </p:cNvCxnSpPr>
          <p:nvPr/>
        </p:nvCxnSpPr>
        <p:spPr>
          <a:xfrm rot="16200000" flipH="1">
            <a:off x="5417179" y="955274"/>
            <a:ext cx="204118" cy="538036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 descr="一張含有 男人, 大, 傘 的圖片&#10;&#10;自動產生的描述">
            <a:extLst>
              <a:ext uri="{FF2B5EF4-FFF2-40B4-BE49-F238E27FC236}">
                <a16:creationId xmlns:a16="http://schemas.microsoft.com/office/drawing/2014/main" id="{2F2B3623-FCDD-0B40-B853-DF47BB7FC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257" y="1028205"/>
            <a:ext cx="611572" cy="611572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48ED58E3-60D4-8A4D-8DC9-10C0B1E88099}"/>
              </a:ext>
            </a:extLst>
          </p:cNvPr>
          <p:cNvSpPr/>
          <p:nvPr/>
        </p:nvSpPr>
        <p:spPr>
          <a:xfrm>
            <a:off x="6624131" y="976596"/>
            <a:ext cx="725350" cy="7253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Texture buffer</a:t>
            </a:r>
          </a:p>
          <a:p>
            <a:pPr algn="ctr"/>
            <a:r>
              <a:rPr kumimoji="1" lang="en-US" altLang="zh-TW" sz="1200" dirty="0"/>
              <a:t>(</a:t>
            </a:r>
            <a:r>
              <a:rPr kumimoji="1" lang="en-US" altLang="zh-TW" sz="1200" dirty="0" err="1"/>
              <a:t>tex</a:t>
            </a:r>
            <a:r>
              <a:rPr kumimoji="1" lang="en-US" altLang="zh-TW" sz="1200" dirty="0"/>
              <a:t>)</a:t>
            </a:r>
            <a:endParaRPr kumimoji="1" lang="zh-TW" altLang="en-US" sz="1200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F78F013E-1515-FA42-857E-B4987341B0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20" y="1021790"/>
            <a:ext cx="630231" cy="630231"/>
          </a:xfrm>
          <a:prstGeom prst="rect">
            <a:avLst/>
          </a:prstGeom>
        </p:spPr>
      </p:pic>
      <p:cxnSp>
        <p:nvCxnSpPr>
          <p:cNvPr id="34" name="肘形接點 33">
            <a:extLst>
              <a:ext uri="{FF2B5EF4-FFF2-40B4-BE49-F238E27FC236}">
                <a16:creationId xmlns:a16="http://schemas.microsoft.com/office/drawing/2014/main" id="{E4BE3F86-B03F-8640-95B0-AA0507C479E4}"/>
              </a:ext>
            </a:extLst>
          </p:cNvPr>
          <p:cNvCxnSpPr>
            <a:cxnSpLocks/>
            <a:stCxn id="28" idx="1"/>
            <a:endCxn id="32" idx="2"/>
          </p:cNvCxnSpPr>
          <p:nvPr/>
        </p:nvCxnSpPr>
        <p:spPr>
          <a:xfrm rot="16200000" flipH="1">
            <a:off x="5828657" y="543796"/>
            <a:ext cx="579713" cy="1736586"/>
          </a:xfrm>
          <a:prstGeom prst="bentConnector3">
            <a:avLst>
              <a:gd name="adj1" fmla="val 112393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338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80ACE199-7CAF-814E-9217-F31580423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3"/>
          <a:stretch/>
        </p:blipFill>
        <p:spPr>
          <a:xfrm>
            <a:off x="5176260" y="1944422"/>
            <a:ext cx="3892240" cy="319907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A941940-8829-5C4A-9E07-9999FB7F4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C5BDD2-E519-5A4E-A935-55684A9A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488" y="1130622"/>
            <a:ext cx="6828503" cy="3545497"/>
          </a:xfrm>
        </p:spPr>
        <p:txBody>
          <a:bodyPr>
            <a:normAutofit/>
          </a:bodyPr>
          <a:lstStyle/>
          <a:p>
            <a:r>
              <a:rPr kumimoji="1" lang="en-US" altLang="zh-TW" sz="1200" b="1" dirty="0"/>
              <a:t>Bind textures to texture units</a:t>
            </a:r>
          </a:p>
          <a:p>
            <a:r>
              <a:rPr kumimoji="1" lang="en-US" altLang="zh-TW" sz="1200" dirty="0"/>
              <a:t>Assign texture units to sampler2D variables in shader</a:t>
            </a:r>
            <a:endParaRPr kumimoji="1" lang="zh-TW" altLang="en-US" sz="1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8FDCD59-80C1-114B-9056-35B6C37BAF1C}"/>
              </a:ext>
            </a:extLst>
          </p:cNvPr>
          <p:cNvSpPr/>
          <p:nvPr/>
        </p:nvSpPr>
        <p:spPr>
          <a:xfrm>
            <a:off x="5372754" y="4016765"/>
            <a:ext cx="2430126" cy="29116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EDD7B3-C014-E14E-8139-C443F0B68A20}"/>
              </a:ext>
            </a:extLst>
          </p:cNvPr>
          <p:cNvSpPr/>
          <p:nvPr/>
        </p:nvSpPr>
        <p:spPr>
          <a:xfrm>
            <a:off x="5092118" y="107165"/>
            <a:ext cx="3976382" cy="17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0449246-FD72-DD4A-8DFE-6E76E90A9BFE}"/>
              </a:ext>
            </a:extLst>
          </p:cNvPr>
          <p:cNvSpPr txBox="1"/>
          <p:nvPr/>
        </p:nvSpPr>
        <p:spPr>
          <a:xfrm>
            <a:off x="5783855" y="281232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gl.TEXTURE0</a:t>
            </a:r>
            <a:endParaRPr kumimoji="1" lang="zh-TW" altLang="en-US" sz="8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8D5AB33-B6F8-BD4B-B092-31CD0470239E}"/>
              </a:ext>
            </a:extLst>
          </p:cNvPr>
          <p:cNvSpPr txBox="1"/>
          <p:nvPr/>
        </p:nvSpPr>
        <p:spPr>
          <a:xfrm>
            <a:off x="6666039" y="285756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gl.TEXTURE1</a:t>
            </a:r>
            <a:endParaRPr kumimoji="1" lang="zh-TW" altLang="en-US" sz="8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2CE3288-9AA3-384E-984E-0558CA33B312}"/>
              </a:ext>
            </a:extLst>
          </p:cNvPr>
          <p:cNvSpPr txBox="1"/>
          <p:nvPr/>
        </p:nvSpPr>
        <p:spPr>
          <a:xfrm>
            <a:off x="7667256" y="282428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gl.TEXTURE7</a:t>
            </a:r>
            <a:endParaRPr kumimoji="1" lang="zh-TW" altLang="en-US" sz="8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B0DDADA-ED4F-B64D-98FF-F4BC7C5FA1F8}"/>
              </a:ext>
            </a:extLst>
          </p:cNvPr>
          <p:cNvSpPr txBox="1"/>
          <p:nvPr/>
        </p:nvSpPr>
        <p:spPr>
          <a:xfrm>
            <a:off x="7326937" y="134097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….</a:t>
            </a:r>
            <a:endParaRPr kumimoji="1" lang="zh-TW" altLang="en-US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5B30217-607C-174F-B982-30B35D155B67}"/>
              </a:ext>
            </a:extLst>
          </p:cNvPr>
          <p:cNvSpPr/>
          <p:nvPr/>
        </p:nvSpPr>
        <p:spPr>
          <a:xfrm>
            <a:off x="5788256" y="963676"/>
            <a:ext cx="725350" cy="7253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Texture buffer</a:t>
            </a:r>
          </a:p>
          <a:p>
            <a:pPr algn="ctr"/>
            <a:r>
              <a:rPr kumimoji="1" lang="en-US" altLang="zh-TW" sz="1200" dirty="0"/>
              <a:t>(</a:t>
            </a:r>
            <a:r>
              <a:rPr kumimoji="1" lang="en-US" altLang="zh-TW" sz="1200" dirty="0" err="1"/>
              <a:t>tex</a:t>
            </a:r>
            <a:r>
              <a:rPr kumimoji="1" lang="en-US" altLang="zh-TW" sz="1200" dirty="0"/>
              <a:t>)</a:t>
            </a:r>
            <a:endParaRPr kumimoji="1" lang="zh-TW" altLang="en-US" sz="12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F892ABB-F24E-1845-A775-A1569D536E17}"/>
              </a:ext>
            </a:extLst>
          </p:cNvPr>
          <p:cNvSpPr txBox="1"/>
          <p:nvPr/>
        </p:nvSpPr>
        <p:spPr>
          <a:xfrm rot="16200000">
            <a:off x="4825225" y="597211"/>
            <a:ext cx="849989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/>
              <a:t>gl.TEXTURE_2D</a:t>
            </a:r>
            <a:endParaRPr kumimoji="1" lang="zh-TW" altLang="en-US" sz="7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CF22E10-F890-2444-B0D4-3D279D56C9AB}"/>
              </a:ext>
            </a:extLst>
          </p:cNvPr>
          <p:cNvSpPr txBox="1"/>
          <p:nvPr/>
        </p:nvSpPr>
        <p:spPr>
          <a:xfrm rot="16200000">
            <a:off x="5133308" y="605600"/>
            <a:ext cx="849988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 err="1"/>
              <a:t>gl.TEXTURE_CUBE</a:t>
            </a:r>
            <a:endParaRPr kumimoji="1" lang="zh-TW" altLang="en-US" sz="700" dirty="0"/>
          </a:p>
        </p:txBody>
      </p: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EC6CB641-3F44-8842-B199-EED6C3AE698E}"/>
              </a:ext>
            </a:extLst>
          </p:cNvPr>
          <p:cNvCxnSpPr>
            <a:stCxn id="28" idx="1"/>
            <a:endCxn id="27" idx="1"/>
          </p:cNvCxnSpPr>
          <p:nvPr/>
        </p:nvCxnSpPr>
        <p:spPr>
          <a:xfrm rot="16200000" flipH="1">
            <a:off x="5417179" y="955274"/>
            <a:ext cx="204118" cy="538036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 descr="一張含有 男人, 大, 傘 的圖片&#10;&#10;自動產生的描述">
            <a:extLst>
              <a:ext uri="{FF2B5EF4-FFF2-40B4-BE49-F238E27FC236}">
                <a16:creationId xmlns:a16="http://schemas.microsoft.com/office/drawing/2014/main" id="{2F2B3623-FCDD-0B40-B853-DF47BB7FC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257" y="1028205"/>
            <a:ext cx="611572" cy="611572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48ED58E3-60D4-8A4D-8DC9-10C0B1E88099}"/>
              </a:ext>
            </a:extLst>
          </p:cNvPr>
          <p:cNvSpPr/>
          <p:nvPr/>
        </p:nvSpPr>
        <p:spPr>
          <a:xfrm>
            <a:off x="6624131" y="976596"/>
            <a:ext cx="725350" cy="7253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Texture buffer</a:t>
            </a:r>
          </a:p>
          <a:p>
            <a:pPr algn="ctr"/>
            <a:r>
              <a:rPr kumimoji="1" lang="en-US" altLang="zh-TW" sz="1200" dirty="0"/>
              <a:t>(</a:t>
            </a:r>
            <a:r>
              <a:rPr kumimoji="1" lang="en-US" altLang="zh-TW" sz="1200" dirty="0" err="1"/>
              <a:t>tex</a:t>
            </a:r>
            <a:r>
              <a:rPr kumimoji="1" lang="en-US" altLang="zh-TW" sz="1200" dirty="0"/>
              <a:t>)</a:t>
            </a:r>
            <a:endParaRPr kumimoji="1" lang="zh-TW" altLang="en-US" sz="1200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F78F013E-1515-FA42-857E-B4987341B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20" y="1021790"/>
            <a:ext cx="630231" cy="630231"/>
          </a:xfrm>
          <a:prstGeom prst="rect">
            <a:avLst/>
          </a:prstGeom>
        </p:spPr>
      </p:pic>
      <p:cxnSp>
        <p:nvCxnSpPr>
          <p:cNvPr id="34" name="肘形接點 33">
            <a:extLst>
              <a:ext uri="{FF2B5EF4-FFF2-40B4-BE49-F238E27FC236}">
                <a16:creationId xmlns:a16="http://schemas.microsoft.com/office/drawing/2014/main" id="{E4BE3F86-B03F-8640-95B0-AA0507C479E4}"/>
              </a:ext>
            </a:extLst>
          </p:cNvPr>
          <p:cNvCxnSpPr>
            <a:cxnSpLocks/>
            <a:stCxn id="28" idx="1"/>
            <a:endCxn id="32" idx="2"/>
          </p:cNvCxnSpPr>
          <p:nvPr/>
        </p:nvCxnSpPr>
        <p:spPr>
          <a:xfrm rot="16200000" flipH="1">
            <a:off x="5828657" y="543796"/>
            <a:ext cx="579713" cy="1736586"/>
          </a:xfrm>
          <a:prstGeom prst="bentConnector3">
            <a:avLst>
              <a:gd name="adj1" fmla="val 112393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圖片 34" descr="一張含有 文字 的圖片&#10;&#10;自動產生的描述">
            <a:extLst>
              <a:ext uri="{FF2B5EF4-FFF2-40B4-BE49-F238E27FC236}">
                <a16:creationId xmlns:a16="http://schemas.microsoft.com/office/drawing/2014/main" id="{FA995252-46D1-A548-ABC2-0A194B572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11"/>
          <a:stretch/>
        </p:blipFill>
        <p:spPr>
          <a:xfrm>
            <a:off x="1068009" y="2972185"/>
            <a:ext cx="3892240" cy="1953986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1A84F4C2-A4EF-A54B-9256-5D0577A7BE2B}"/>
              </a:ext>
            </a:extLst>
          </p:cNvPr>
          <p:cNvSpPr/>
          <p:nvPr/>
        </p:nvSpPr>
        <p:spPr>
          <a:xfrm>
            <a:off x="5375348" y="3683209"/>
            <a:ext cx="2360675" cy="29116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7" name="肘形接點 36">
            <a:extLst>
              <a:ext uri="{FF2B5EF4-FFF2-40B4-BE49-F238E27FC236}">
                <a16:creationId xmlns:a16="http://schemas.microsoft.com/office/drawing/2014/main" id="{B6A4A227-EBD7-DA43-8240-A297327120BB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rot="16200000" flipH="1">
            <a:off x="5910704" y="723449"/>
            <a:ext cx="467000" cy="13453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接點 37">
            <a:extLst>
              <a:ext uri="{FF2B5EF4-FFF2-40B4-BE49-F238E27FC236}">
                <a16:creationId xmlns:a16="http://schemas.microsoft.com/office/drawing/2014/main" id="{2A0E2C31-CDBF-0749-8829-C148B2CCB410}"/>
              </a:ext>
            </a:extLst>
          </p:cNvPr>
          <p:cNvCxnSpPr>
            <a:cxnSpLocks/>
            <a:stCxn id="24" idx="2"/>
            <a:endCxn id="32" idx="0"/>
          </p:cNvCxnSpPr>
          <p:nvPr/>
        </p:nvCxnSpPr>
        <p:spPr>
          <a:xfrm rot="5400000">
            <a:off x="6765536" y="722470"/>
            <a:ext cx="475396" cy="3285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67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80ACE199-7CAF-814E-9217-F31580423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3"/>
          <a:stretch/>
        </p:blipFill>
        <p:spPr>
          <a:xfrm>
            <a:off x="5176260" y="1944422"/>
            <a:ext cx="3892240" cy="319907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A941940-8829-5C4A-9E07-9999FB7F4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C5BDD2-E519-5A4E-A935-55684A9A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488" y="1130622"/>
            <a:ext cx="6828503" cy="3545497"/>
          </a:xfrm>
        </p:spPr>
        <p:txBody>
          <a:bodyPr>
            <a:normAutofit/>
          </a:bodyPr>
          <a:lstStyle/>
          <a:p>
            <a:r>
              <a:rPr kumimoji="1" lang="en-US" altLang="zh-TW" sz="1200" dirty="0"/>
              <a:t>Bind textures to texture units</a:t>
            </a:r>
          </a:p>
          <a:p>
            <a:r>
              <a:rPr kumimoji="1" lang="en-US" altLang="zh-TW" sz="1200" b="1" dirty="0"/>
              <a:t>Assign texture units to sampler2D variables in shader</a:t>
            </a:r>
            <a:endParaRPr kumimoji="1" lang="zh-TW" altLang="en-US" sz="1200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45B5E2B-C050-004B-86EE-C915E5F01009}"/>
              </a:ext>
            </a:extLst>
          </p:cNvPr>
          <p:cNvSpPr/>
          <p:nvPr/>
        </p:nvSpPr>
        <p:spPr>
          <a:xfrm>
            <a:off x="5420494" y="2681021"/>
            <a:ext cx="1746660" cy="29116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EDD7B3-C014-E14E-8139-C443F0B68A20}"/>
              </a:ext>
            </a:extLst>
          </p:cNvPr>
          <p:cNvSpPr/>
          <p:nvPr/>
        </p:nvSpPr>
        <p:spPr>
          <a:xfrm>
            <a:off x="5092118" y="107165"/>
            <a:ext cx="3976382" cy="17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0449246-FD72-DD4A-8DFE-6E76E90A9BFE}"/>
              </a:ext>
            </a:extLst>
          </p:cNvPr>
          <p:cNvSpPr txBox="1"/>
          <p:nvPr/>
        </p:nvSpPr>
        <p:spPr>
          <a:xfrm>
            <a:off x="5783855" y="281232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gl.TEXTURE0</a:t>
            </a:r>
            <a:endParaRPr kumimoji="1" lang="zh-TW" altLang="en-US" sz="8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8D5AB33-B6F8-BD4B-B092-31CD0470239E}"/>
              </a:ext>
            </a:extLst>
          </p:cNvPr>
          <p:cNvSpPr txBox="1"/>
          <p:nvPr/>
        </p:nvSpPr>
        <p:spPr>
          <a:xfrm>
            <a:off x="6666039" y="285756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gl.TEXTURE1</a:t>
            </a:r>
            <a:endParaRPr kumimoji="1" lang="zh-TW" altLang="en-US" sz="8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2CE3288-9AA3-384E-984E-0558CA33B312}"/>
              </a:ext>
            </a:extLst>
          </p:cNvPr>
          <p:cNvSpPr txBox="1"/>
          <p:nvPr/>
        </p:nvSpPr>
        <p:spPr>
          <a:xfrm>
            <a:off x="7667256" y="282428"/>
            <a:ext cx="707245" cy="2154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gl.TEXTURE7</a:t>
            </a:r>
            <a:endParaRPr kumimoji="1" lang="zh-TW" altLang="en-US" sz="8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B0DDADA-ED4F-B64D-98FF-F4BC7C5FA1F8}"/>
              </a:ext>
            </a:extLst>
          </p:cNvPr>
          <p:cNvSpPr txBox="1"/>
          <p:nvPr/>
        </p:nvSpPr>
        <p:spPr>
          <a:xfrm>
            <a:off x="7326937" y="134097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….</a:t>
            </a:r>
            <a:endParaRPr kumimoji="1" lang="zh-TW" altLang="en-US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5B30217-607C-174F-B982-30B35D155B67}"/>
              </a:ext>
            </a:extLst>
          </p:cNvPr>
          <p:cNvSpPr/>
          <p:nvPr/>
        </p:nvSpPr>
        <p:spPr>
          <a:xfrm>
            <a:off x="5788256" y="963676"/>
            <a:ext cx="725350" cy="7253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Texture buffer</a:t>
            </a:r>
          </a:p>
          <a:p>
            <a:pPr algn="ctr"/>
            <a:r>
              <a:rPr kumimoji="1" lang="en-US" altLang="zh-TW" sz="1200" dirty="0"/>
              <a:t>(</a:t>
            </a:r>
            <a:r>
              <a:rPr kumimoji="1" lang="en-US" altLang="zh-TW" sz="1200" dirty="0" err="1"/>
              <a:t>tex</a:t>
            </a:r>
            <a:r>
              <a:rPr kumimoji="1" lang="en-US" altLang="zh-TW" sz="1200" dirty="0"/>
              <a:t>)</a:t>
            </a:r>
            <a:endParaRPr kumimoji="1" lang="zh-TW" altLang="en-US" sz="12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F892ABB-F24E-1845-A775-A1569D536E17}"/>
              </a:ext>
            </a:extLst>
          </p:cNvPr>
          <p:cNvSpPr txBox="1"/>
          <p:nvPr/>
        </p:nvSpPr>
        <p:spPr>
          <a:xfrm rot="16200000">
            <a:off x="4825225" y="597211"/>
            <a:ext cx="849989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/>
              <a:t>gl.TEXTURE_2D</a:t>
            </a:r>
            <a:endParaRPr kumimoji="1" lang="zh-TW" altLang="en-US" sz="7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CF22E10-F890-2444-B0D4-3D279D56C9AB}"/>
              </a:ext>
            </a:extLst>
          </p:cNvPr>
          <p:cNvSpPr txBox="1"/>
          <p:nvPr/>
        </p:nvSpPr>
        <p:spPr>
          <a:xfrm rot="16200000">
            <a:off x="5133308" y="605600"/>
            <a:ext cx="849988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700" dirty="0" err="1"/>
              <a:t>gl.TEXTURE_CUBE</a:t>
            </a:r>
            <a:endParaRPr kumimoji="1" lang="zh-TW" altLang="en-US" sz="700" dirty="0"/>
          </a:p>
        </p:txBody>
      </p:sp>
      <p:cxnSp>
        <p:nvCxnSpPr>
          <p:cNvPr id="30" name="肘形接點 29">
            <a:extLst>
              <a:ext uri="{FF2B5EF4-FFF2-40B4-BE49-F238E27FC236}">
                <a16:creationId xmlns:a16="http://schemas.microsoft.com/office/drawing/2014/main" id="{EC6CB641-3F44-8842-B199-EED6C3AE698E}"/>
              </a:ext>
            </a:extLst>
          </p:cNvPr>
          <p:cNvCxnSpPr>
            <a:stCxn id="28" idx="1"/>
            <a:endCxn id="27" idx="1"/>
          </p:cNvCxnSpPr>
          <p:nvPr/>
        </p:nvCxnSpPr>
        <p:spPr>
          <a:xfrm rot="16200000" flipH="1">
            <a:off x="5417179" y="955274"/>
            <a:ext cx="204118" cy="538036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 descr="一張含有 男人, 大, 傘 的圖片&#10;&#10;自動產生的描述">
            <a:extLst>
              <a:ext uri="{FF2B5EF4-FFF2-40B4-BE49-F238E27FC236}">
                <a16:creationId xmlns:a16="http://schemas.microsoft.com/office/drawing/2014/main" id="{2F2B3623-FCDD-0B40-B853-DF47BB7FC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257" y="1028205"/>
            <a:ext cx="611572" cy="611572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48ED58E3-60D4-8A4D-8DC9-10C0B1E88099}"/>
              </a:ext>
            </a:extLst>
          </p:cNvPr>
          <p:cNvSpPr/>
          <p:nvPr/>
        </p:nvSpPr>
        <p:spPr>
          <a:xfrm>
            <a:off x="6624131" y="976596"/>
            <a:ext cx="725350" cy="7253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Texture buffer</a:t>
            </a:r>
          </a:p>
          <a:p>
            <a:pPr algn="ctr"/>
            <a:r>
              <a:rPr kumimoji="1" lang="en-US" altLang="zh-TW" sz="1200" dirty="0"/>
              <a:t>(</a:t>
            </a:r>
            <a:r>
              <a:rPr kumimoji="1" lang="en-US" altLang="zh-TW" sz="1200" dirty="0" err="1"/>
              <a:t>tex</a:t>
            </a:r>
            <a:r>
              <a:rPr kumimoji="1" lang="en-US" altLang="zh-TW" sz="1200" dirty="0"/>
              <a:t>)</a:t>
            </a:r>
            <a:endParaRPr kumimoji="1" lang="zh-TW" altLang="en-US" sz="1200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F78F013E-1515-FA42-857E-B4987341B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20" y="1021790"/>
            <a:ext cx="630231" cy="630231"/>
          </a:xfrm>
          <a:prstGeom prst="rect">
            <a:avLst/>
          </a:prstGeom>
        </p:spPr>
      </p:pic>
      <p:cxnSp>
        <p:nvCxnSpPr>
          <p:cNvPr id="34" name="肘形接點 33">
            <a:extLst>
              <a:ext uri="{FF2B5EF4-FFF2-40B4-BE49-F238E27FC236}">
                <a16:creationId xmlns:a16="http://schemas.microsoft.com/office/drawing/2014/main" id="{E4BE3F86-B03F-8640-95B0-AA0507C479E4}"/>
              </a:ext>
            </a:extLst>
          </p:cNvPr>
          <p:cNvCxnSpPr>
            <a:cxnSpLocks/>
            <a:stCxn id="28" idx="1"/>
            <a:endCxn id="32" idx="2"/>
          </p:cNvCxnSpPr>
          <p:nvPr/>
        </p:nvCxnSpPr>
        <p:spPr>
          <a:xfrm rot="16200000" flipH="1">
            <a:off x="5828657" y="543796"/>
            <a:ext cx="579713" cy="1736586"/>
          </a:xfrm>
          <a:prstGeom prst="bentConnector3">
            <a:avLst>
              <a:gd name="adj1" fmla="val 112393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圖片 34" descr="一張含有 文字 的圖片&#10;&#10;自動產生的描述">
            <a:extLst>
              <a:ext uri="{FF2B5EF4-FFF2-40B4-BE49-F238E27FC236}">
                <a16:creationId xmlns:a16="http://schemas.microsoft.com/office/drawing/2014/main" id="{FA995252-46D1-A548-ABC2-0A194B572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11"/>
          <a:stretch/>
        </p:blipFill>
        <p:spPr>
          <a:xfrm>
            <a:off x="1068009" y="2972185"/>
            <a:ext cx="3892240" cy="1953986"/>
          </a:xfrm>
          <a:prstGeom prst="rect">
            <a:avLst/>
          </a:prstGeom>
        </p:spPr>
      </p:pic>
      <p:cxnSp>
        <p:nvCxnSpPr>
          <p:cNvPr id="37" name="肘形接點 36">
            <a:extLst>
              <a:ext uri="{FF2B5EF4-FFF2-40B4-BE49-F238E27FC236}">
                <a16:creationId xmlns:a16="http://schemas.microsoft.com/office/drawing/2014/main" id="{B6A4A227-EBD7-DA43-8240-A297327120BB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rot="16200000" flipH="1">
            <a:off x="5910704" y="723449"/>
            <a:ext cx="467000" cy="13453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接點 37">
            <a:extLst>
              <a:ext uri="{FF2B5EF4-FFF2-40B4-BE49-F238E27FC236}">
                <a16:creationId xmlns:a16="http://schemas.microsoft.com/office/drawing/2014/main" id="{2A0E2C31-CDBF-0749-8829-C148B2CCB410}"/>
              </a:ext>
            </a:extLst>
          </p:cNvPr>
          <p:cNvCxnSpPr>
            <a:cxnSpLocks/>
            <a:stCxn id="24" idx="2"/>
            <a:endCxn id="32" idx="0"/>
          </p:cNvCxnSpPr>
          <p:nvPr/>
        </p:nvCxnSpPr>
        <p:spPr>
          <a:xfrm rot="5400000">
            <a:off x="6765536" y="722470"/>
            <a:ext cx="475396" cy="3285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06A9AC9-1EF3-024A-9E7F-6E893D13B0BD}"/>
              </a:ext>
            </a:extLst>
          </p:cNvPr>
          <p:cNvSpPr txBox="1"/>
          <p:nvPr/>
        </p:nvSpPr>
        <p:spPr>
          <a:xfrm rot="5400000">
            <a:off x="8361429" y="1086047"/>
            <a:ext cx="1046663" cy="2154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800" dirty="0"/>
              <a:t>u_Sampler0 (shader)</a:t>
            </a:r>
            <a:endParaRPr kumimoji="1" lang="zh-TW" altLang="en-US" sz="8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89CD591-D1DC-BD4D-BD4E-0981D681789E}"/>
              </a:ext>
            </a:extLst>
          </p:cNvPr>
          <p:cNvSpPr txBox="1"/>
          <p:nvPr/>
        </p:nvSpPr>
        <p:spPr>
          <a:xfrm rot="5400000">
            <a:off x="8037762" y="1078428"/>
            <a:ext cx="1046663" cy="2154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800" dirty="0"/>
              <a:t>u_Sampler1 (shader)</a:t>
            </a:r>
            <a:endParaRPr kumimoji="1" lang="zh-TW" altLang="en-US" sz="800" dirty="0"/>
          </a:p>
        </p:txBody>
      </p:sp>
      <p:cxnSp>
        <p:nvCxnSpPr>
          <p:cNvPr id="41" name="肘形接點 40">
            <a:extLst>
              <a:ext uri="{FF2B5EF4-FFF2-40B4-BE49-F238E27FC236}">
                <a16:creationId xmlns:a16="http://schemas.microsoft.com/office/drawing/2014/main" id="{77BE6AEB-618C-F740-B7A7-4D96CC93D80B}"/>
              </a:ext>
            </a:extLst>
          </p:cNvPr>
          <p:cNvCxnSpPr>
            <a:cxnSpLocks/>
            <a:stCxn id="39" idx="1"/>
            <a:endCxn id="23" idx="0"/>
          </p:cNvCxnSpPr>
          <p:nvPr/>
        </p:nvCxnSpPr>
        <p:spPr>
          <a:xfrm rot="16200000" flipV="1">
            <a:off x="7316517" y="-897807"/>
            <a:ext cx="389206" cy="2747283"/>
          </a:xfrm>
          <a:prstGeom prst="bentConnector3">
            <a:avLst>
              <a:gd name="adj1" fmla="val 136359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接點 41">
            <a:extLst>
              <a:ext uri="{FF2B5EF4-FFF2-40B4-BE49-F238E27FC236}">
                <a16:creationId xmlns:a16="http://schemas.microsoft.com/office/drawing/2014/main" id="{22F5461C-DE2A-E849-B300-77C6B0AC3C0C}"/>
              </a:ext>
            </a:extLst>
          </p:cNvPr>
          <p:cNvCxnSpPr>
            <a:cxnSpLocks/>
            <a:stCxn id="40" idx="1"/>
            <a:endCxn id="24" idx="0"/>
          </p:cNvCxnSpPr>
          <p:nvPr/>
        </p:nvCxnSpPr>
        <p:spPr>
          <a:xfrm rot="16200000" flipV="1">
            <a:off x="7601847" y="-296428"/>
            <a:ext cx="377063" cy="1541432"/>
          </a:xfrm>
          <a:prstGeom prst="bentConnector3">
            <a:avLst>
              <a:gd name="adj1" fmla="val 12598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198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AF90C-249E-C54F-9C51-AFCE2313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CD9678-8666-1140-84BD-8EE6B3BD1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/>
              <a:t>Fragment shader</a:t>
            </a:r>
          </a:p>
          <a:p>
            <a:pPr lvl="1"/>
            <a:r>
              <a:rPr kumimoji="1" lang="en-US" altLang="zh-TW" sz="2000" dirty="0"/>
              <a:t>Mix color from two textures</a:t>
            </a:r>
            <a:endParaRPr kumimoji="1" lang="zh-TW" altLang="en-US" sz="20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0BB6018C-9DB9-BC46-9A47-F01BD9BA6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1899346"/>
            <a:ext cx="4125669" cy="318319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D9245C-EB1A-3349-837E-9E1031ECC481}"/>
              </a:ext>
            </a:extLst>
          </p:cNvPr>
          <p:cNvSpPr/>
          <p:nvPr/>
        </p:nvSpPr>
        <p:spPr>
          <a:xfrm>
            <a:off x="2406231" y="3003239"/>
            <a:ext cx="1625838" cy="27118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C21094-3470-D347-BDAF-CEC4373D17F0}"/>
              </a:ext>
            </a:extLst>
          </p:cNvPr>
          <p:cNvSpPr/>
          <p:nvPr/>
        </p:nvSpPr>
        <p:spPr>
          <a:xfrm>
            <a:off x="2576046" y="4089714"/>
            <a:ext cx="3101941" cy="395200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3625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27A75D-95CE-7141-9B5F-3BE822CA3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Let’s try (5mins)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4D34BB-6713-3545-ADEB-4FB445DAC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/>
              <a:t>Try to modify this line, “vec3 </a:t>
            </a:r>
            <a:r>
              <a:rPr kumimoji="1" lang="en-US" altLang="zh-TW" sz="2000" dirty="0" err="1"/>
              <a:t>texColor</a:t>
            </a:r>
            <a:r>
              <a:rPr kumimoji="1" lang="en-US" altLang="zh-TW" sz="2000" dirty="0"/>
              <a:t> = texColor0 *0.4 + texColor1 *0.6”;, to vec3 </a:t>
            </a:r>
            <a:r>
              <a:rPr kumimoji="1" lang="en-US" altLang="zh-TW" sz="2000" dirty="0" err="1"/>
              <a:t>texColor</a:t>
            </a:r>
            <a:r>
              <a:rPr kumimoji="1" lang="en-US" altLang="zh-TW" sz="2000" dirty="0"/>
              <a:t> = texColor0 *0.7 + texColor1 *0.3</a:t>
            </a:r>
          </a:p>
          <a:p>
            <a:pPr lvl="1"/>
            <a:r>
              <a:rPr kumimoji="1" lang="en-US" altLang="zh-TW" sz="2000" dirty="0"/>
              <a:t>Change this line to other weight factors to mix them, make sure you understand it</a:t>
            </a:r>
          </a:p>
          <a:p>
            <a:pPr lvl="1"/>
            <a:endParaRPr kumimoji="1" lang="en-US" altLang="zh-TW" sz="2000" dirty="0"/>
          </a:p>
          <a:p>
            <a:r>
              <a:rPr kumimoji="1" lang="en-US" altLang="zh-TW" sz="2000" dirty="0"/>
              <a:t>If you want to pass the third textures to shader, try to think what you should do?</a:t>
            </a:r>
          </a:p>
          <a:p>
            <a:endParaRPr kumimoji="1" lang="en-US" altLang="zh-TW" sz="2000" dirty="0"/>
          </a:p>
          <a:p>
            <a:r>
              <a:rPr kumimoji="1" lang="en-US" altLang="zh-TW" sz="2000" dirty="0"/>
              <a:t>Try any thing you want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62019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7D612-9D1F-394E-8D46-F75F5EE80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Texture Representation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0320D2-ABBC-0E46-8B70-7854305C8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800" dirty="0"/>
              <a:t>Bitmap texture: pixels</a:t>
            </a:r>
          </a:p>
          <a:p>
            <a:pPr lvl="1"/>
            <a:r>
              <a:rPr kumimoji="1" lang="en-US" altLang="zh-TW" sz="1800" dirty="0"/>
              <a:t>A 2D image: a 2D array</a:t>
            </a:r>
          </a:p>
          <a:p>
            <a:pPr lvl="1"/>
            <a:r>
              <a:rPr kumimoji="1" lang="en-US" altLang="zh-TW" sz="1800" dirty="0"/>
              <a:t>Each pixel (or </a:t>
            </a:r>
            <a:r>
              <a:rPr kumimoji="1" lang="en-US" altLang="zh-TW" sz="1800" dirty="0" err="1"/>
              <a:t>texel</a:t>
            </a:r>
            <a:r>
              <a:rPr kumimoji="1" lang="en-US" altLang="zh-TW" sz="1800" dirty="0"/>
              <a:t>) by a unique pair texture coordinate (s, t)</a:t>
            </a:r>
          </a:p>
          <a:p>
            <a:pPr lvl="1"/>
            <a:r>
              <a:rPr kumimoji="1" lang="en-US" altLang="zh-TW" sz="1800" dirty="0"/>
              <a:t>The s and t are usually normalized to a [0, 1] range</a:t>
            </a:r>
          </a:p>
          <a:p>
            <a:pPr lvl="1"/>
            <a:r>
              <a:rPr kumimoji="1" lang="en-US" altLang="zh-TW" sz="1800" dirty="0"/>
              <a:t>For any given (s, t) in the normalize range, there is a unique image value (i.e., a unique [R, G, B])</a:t>
            </a:r>
          </a:p>
          <a:p>
            <a:endParaRPr kumimoji="1" lang="zh-TW" altLang="en-US" sz="1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5A52947-5B03-644F-90C7-4F7845AF90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4" b="89966" l="9554" r="89968">
                        <a14:foregroundMark x1="12580" y1="19048" x2="13535" y2="60544"/>
                        <a14:foregroundMark x1="13535" y1="60544" x2="22930" y2="69048"/>
                        <a14:foregroundMark x1="22930" y1="69048" x2="63217" y2="69898"/>
                        <a14:foregroundMark x1="63217" y1="69898" x2="67038" y2="55952"/>
                        <a14:foregroundMark x1="67038" y1="55952" x2="66401" y2="29252"/>
                        <a14:foregroundMark x1="66401" y1="29252" x2="55096" y2="18707"/>
                        <a14:foregroundMark x1="55096" y1="18707" x2="12580" y2="18197"/>
                        <a14:foregroundMark x1="58758" y1="18878" x2="65924" y2="29762"/>
                        <a14:foregroundMark x1="65924" y1="29762" x2="66401" y2="69898"/>
                        <a14:foregroundMark x1="66401" y1="69898" x2="68949" y2="29932"/>
                        <a14:foregroundMark x1="68949" y1="29932" x2="68471" y2="17517"/>
                        <a14:foregroundMark x1="50159" y1="18027" x2="62420" y2="18027"/>
                        <a14:foregroundMark x1="62420" y1="18027" x2="70064" y2="28231"/>
                        <a14:foregroundMark x1="70064" y1="28231" x2="69745" y2="68197"/>
                        <a14:foregroundMark x1="69745" y1="68197" x2="12898" y2="64966"/>
                        <a14:foregroundMark x1="10889" y1="42737" x2="12580" y2="67687"/>
                        <a14:foregroundMark x1="19108" y1="17517" x2="21019" y2="16837"/>
                        <a14:foregroundMark x1="61146" y1="19558" x2="70223" y2="28061"/>
                        <a14:foregroundMark x1="70223" y1="28061" x2="71019" y2="64626"/>
                        <a14:foregroundMark x1="68312" y1="19728" x2="68790" y2="22619"/>
                        <a14:foregroundMark x1="68949" y1="20238" x2="69108" y2="22449"/>
                        <a14:foregroundMark x1="69586" y1="20408" x2="70064" y2="22279"/>
                        <a14:foregroundMark x1="70064" y1="20918" x2="70064" y2="22619"/>
                        <a14:foregroundMark x1="70382" y1="20918" x2="70064" y2="22279"/>
                        <a14:foregroundMark x1="70223" y1="20238" x2="64331" y2="16667"/>
                        <a14:foregroundMark x1="68949" y1="18707" x2="71178" y2="20238"/>
                        <a14:foregroundMark x1="67834" y1="27381" x2="71497" y2="30612"/>
                        <a14:foregroundMark x1="69427" y1="33844" x2="71497" y2="43537"/>
                        <a14:foregroundMark x1="68949" y1="35204" x2="71497" y2="37925"/>
                        <a14:foregroundMark x1="68153" y1="34524" x2="71178" y2="39796"/>
                        <a14:foregroundMark x1="68790" y1="34524" x2="71178" y2="38946"/>
                        <a14:foregroundMark x1="70064" y1="35544" x2="70860" y2="37925"/>
                        <a14:foregroundMark x1="70223" y1="33503" x2="71815" y2="39966"/>
                        <a14:foregroundMark x1="69586" y1="43878" x2="71656" y2="43878"/>
                        <a14:foregroundMark x1="70223" y1="52721" x2="71497" y2="53231"/>
                        <a14:foregroundMark x1="10669" y1="19728" x2="11783" y2="47449"/>
                        <a14:foregroundMark x1="11783" y1="47449" x2="12739" y2="48129"/>
                        <a14:foregroundMark x1="11783" y1="54082" x2="11465" y2="28912"/>
                        <a14:foregroundMark x1="15924" y1="63605" x2="11465" y2="51871"/>
                        <a14:foregroundMark x1="15446" y1="62925" x2="11306" y2="63095"/>
                        <a14:foregroundMark x1="11146" y1="54592" x2="10828" y2="53912"/>
                        <a14:backgroundMark x1="7971" y1="20058" x2="8439" y2="70918"/>
                        <a14:backgroundMark x1="7962" y1="19048" x2="7969" y2="19852"/>
                        <a14:backgroundMark x1="8439" y1="70918" x2="14809" y2="74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73" t="14824" r="26386" b="26536"/>
          <a:stretch/>
        </p:blipFill>
        <p:spPr>
          <a:xfrm>
            <a:off x="4092712" y="3129266"/>
            <a:ext cx="2022863" cy="1742467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C61DD3C6-BAB1-714A-A2BD-1773EEA77089}"/>
              </a:ext>
            </a:extLst>
          </p:cNvPr>
          <p:cNvCxnSpPr/>
          <p:nvPr/>
        </p:nvCxnSpPr>
        <p:spPr>
          <a:xfrm>
            <a:off x="4035105" y="4949505"/>
            <a:ext cx="2088858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3B4BB4D2-AF47-E041-88B7-FEB1068A94B4}"/>
              </a:ext>
            </a:extLst>
          </p:cNvPr>
          <p:cNvCxnSpPr>
            <a:cxnSpLocks/>
          </p:cNvCxnSpPr>
          <p:nvPr/>
        </p:nvCxnSpPr>
        <p:spPr>
          <a:xfrm flipV="1">
            <a:off x="4035105" y="3129266"/>
            <a:ext cx="0" cy="180486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A5BE7E3-538B-C54C-A9C7-EB55363D81F8}"/>
              </a:ext>
            </a:extLst>
          </p:cNvPr>
          <p:cNvCxnSpPr>
            <a:cxnSpLocks/>
          </p:cNvCxnSpPr>
          <p:nvPr/>
        </p:nvCxnSpPr>
        <p:spPr>
          <a:xfrm flipV="1">
            <a:off x="3414319" y="4798504"/>
            <a:ext cx="855677" cy="16777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24E9AF4-1E97-E946-A93D-1E5AA0E7BE5F}"/>
              </a:ext>
            </a:extLst>
          </p:cNvPr>
          <p:cNvSpPr txBox="1"/>
          <p:nvPr/>
        </p:nvSpPr>
        <p:spPr>
          <a:xfrm>
            <a:off x="2942767" y="4808292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(0,0)</a:t>
            </a:r>
            <a:endParaRPr kumimoji="1" lang="zh-TW" altLang="en-US" sz="1400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D9618E9-1FDF-1A43-905C-98A64AF33A69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006517" y="3129266"/>
            <a:ext cx="330758" cy="12500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79367E5-99B3-9344-BFA3-26E0F39966E0}"/>
              </a:ext>
            </a:extLst>
          </p:cNvPr>
          <p:cNvSpPr txBox="1"/>
          <p:nvPr/>
        </p:nvSpPr>
        <p:spPr>
          <a:xfrm>
            <a:off x="6337275" y="2975377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(1,1)</a:t>
            </a:r>
            <a:endParaRPr kumimoji="1" lang="zh-TW" altLang="en-US" sz="1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736C5A7-3D0F-1D4C-8DAC-9689E9345485}"/>
              </a:ext>
            </a:extLst>
          </p:cNvPr>
          <p:cNvSpPr txBox="1"/>
          <p:nvPr/>
        </p:nvSpPr>
        <p:spPr>
          <a:xfrm>
            <a:off x="6114329" y="4780237"/>
            <a:ext cx="256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b="1" dirty="0"/>
              <a:t>s</a:t>
            </a:r>
            <a:endParaRPr kumimoji="1" lang="zh-TW" altLang="en-US" sz="1400" b="1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9776F82-4C2F-8848-8944-1DFB7C8D04BB}"/>
              </a:ext>
            </a:extLst>
          </p:cNvPr>
          <p:cNvSpPr txBox="1"/>
          <p:nvPr/>
        </p:nvSpPr>
        <p:spPr>
          <a:xfrm>
            <a:off x="3689519" y="3154108"/>
            <a:ext cx="247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b="1" dirty="0"/>
              <a:t>t</a:t>
            </a:r>
            <a:endParaRPr kumimoji="1" lang="zh-TW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09200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8098B-044C-4441-8C12-D992020C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800" dirty="0"/>
              <a:t>Color an Obj File Object by Texture Images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C6D8A6-2F12-B548-8CB8-1F2CEE118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5152387" cy="3545497"/>
          </a:xfrm>
        </p:spPr>
        <p:txBody>
          <a:bodyPr/>
          <a:lstStyle/>
          <a:p>
            <a:r>
              <a:rPr kumimoji="1" lang="en-US" altLang="zh-TW" dirty="0"/>
              <a:t>The obj file from </a:t>
            </a:r>
            <a:r>
              <a:rPr kumimoji="1" lang="en-US" altLang="zh-TW" dirty="0" err="1"/>
              <a:t>clara.io</a:t>
            </a:r>
            <a:r>
              <a:rPr kumimoji="1" lang="en-US" altLang="zh-TW" dirty="0"/>
              <a:t> usually includes texture images for the object</a:t>
            </a:r>
          </a:p>
          <a:p>
            <a:r>
              <a:rPr kumimoji="1" lang="en-US" altLang="zh-TW" dirty="0"/>
              <a:t>The metadata is in *.</a:t>
            </a:r>
            <a:r>
              <a:rPr kumimoji="1" lang="en-US" altLang="zh-TW" dirty="0" err="1"/>
              <a:t>mtl</a:t>
            </a:r>
            <a:r>
              <a:rPr kumimoji="1" lang="en-US" altLang="zh-TW" dirty="0"/>
              <a:t> file</a:t>
            </a:r>
            <a:endParaRPr kumimoji="1" lang="zh-TW" altLang="en-US" dirty="0"/>
          </a:p>
        </p:txBody>
      </p:sp>
      <p:pic>
        <p:nvPicPr>
          <p:cNvPr id="5" name="圖片 4" descr="一張含有 燈, 光 的圖片&#10;&#10;自動產生的描述">
            <a:extLst>
              <a:ext uri="{FF2B5EF4-FFF2-40B4-BE49-F238E27FC236}">
                <a16:creationId xmlns:a16="http://schemas.microsoft.com/office/drawing/2014/main" id="{9E267253-248F-E945-B4FB-D4362754F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23" y="1017279"/>
            <a:ext cx="2180150" cy="2182586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54097DFE-CDE8-444C-AE82-85732C7C2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283" y="3067050"/>
            <a:ext cx="2868651" cy="18669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6FC1ABF-F0C3-9646-9966-4C4C0B391E33}"/>
              </a:ext>
            </a:extLst>
          </p:cNvPr>
          <p:cNvSpPr/>
          <p:nvPr/>
        </p:nvSpPr>
        <p:spPr>
          <a:xfrm>
            <a:off x="2584754" y="4235842"/>
            <a:ext cx="2666515" cy="632250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3151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81C067-1504-8248-8A12-1BCC6DA9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800" dirty="0"/>
              <a:t>Color an Obj File Object by Texture Images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80164A-461E-4846-A335-BE8DDBAA4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4389190" cy="3545497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Review the obj files </a:t>
            </a:r>
          </a:p>
          <a:p>
            <a:pPr lvl="1"/>
            <a:r>
              <a:rPr kumimoji="1" lang="en-US" altLang="zh-TW" sz="2400" dirty="0"/>
              <a:t>use sonic as an example (it consist of 13 components)</a:t>
            </a:r>
            <a:endParaRPr kumimoji="1" lang="zh-TW" altLang="en-US" sz="2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8E2BEBE8-D95B-8548-81B9-D5AACB7C5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445" y="988157"/>
            <a:ext cx="2540167" cy="415534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36A1586-4CA5-3C48-8AFC-B8C59822F6D1}"/>
              </a:ext>
            </a:extLst>
          </p:cNvPr>
          <p:cNvSpPr/>
          <p:nvPr/>
        </p:nvSpPr>
        <p:spPr>
          <a:xfrm>
            <a:off x="6334542" y="1309762"/>
            <a:ext cx="1999561" cy="16198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452BE501-F25F-2348-A14C-2098A62CDD5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460274" y="1390756"/>
            <a:ext cx="874268" cy="167507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3C32FF1-9255-D643-9ADC-858AA3C0B134}"/>
              </a:ext>
            </a:extLst>
          </p:cNvPr>
          <p:cNvSpPr txBox="1"/>
          <p:nvPr/>
        </p:nvSpPr>
        <p:spPr>
          <a:xfrm>
            <a:off x="1888019" y="3028188"/>
            <a:ext cx="4234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Tell you where the material metadata file is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753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3ED2EF-28E0-504A-80AB-18DB8B825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344" y="406537"/>
            <a:ext cx="5597237" cy="725349"/>
          </a:xfrm>
        </p:spPr>
        <p:txBody>
          <a:bodyPr>
            <a:noAutofit/>
          </a:bodyPr>
          <a:lstStyle/>
          <a:p>
            <a:r>
              <a:rPr kumimoji="1" lang="en-US" altLang="zh-TW" sz="2800" dirty="0"/>
              <a:t>Color an Obj File Object by Texture Images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6BFFB2-C09E-B54A-A624-AD8BC038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5138126" cy="3545497"/>
          </a:xfrm>
        </p:spPr>
        <p:txBody>
          <a:bodyPr>
            <a:normAutofit/>
          </a:bodyPr>
          <a:lstStyle/>
          <a:p>
            <a:r>
              <a:rPr kumimoji="1" lang="en" altLang="zh-TW" sz="1600" dirty="0"/>
              <a:t>sonic-the-</a:t>
            </a:r>
            <a:r>
              <a:rPr kumimoji="1" lang="en" altLang="zh-TW" sz="1600" dirty="0" err="1"/>
              <a:t>hedgehog.mtl</a:t>
            </a:r>
            <a:endParaRPr kumimoji="1" lang="en" altLang="zh-TW" sz="1600" dirty="0"/>
          </a:p>
          <a:p>
            <a:r>
              <a:rPr kumimoji="1" lang="en" altLang="zh-TW" sz="1600" dirty="0"/>
              <a:t>Although sonic consist of 13 components</a:t>
            </a:r>
          </a:p>
          <a:p>
            <a:r>
              <a:rPr kumimoji="1" lang="en" altLang="zh-TW" sz="1600" dirty="0"/>
              <a:t>It only has 4 different materials</a:t>
            </a:r>
          </a:p>
          <a:p>
            <a:pPr lvl="1"/>
            <a:r>
              <a:rPr kumimoji="1" lang="en" altLang="zh-TW" sz="1600" dirty="0"/>
              <a:t>Each material has its own illumination parameters (ka, </a:t>
            </a:r>
            <a:r>
              <a:rPr kumimoji="1" lang="en" altLang="zh-TW" sz="1600" dirty="0" err="1"/>
              <a:t>kd</a:t>
            </a:r>
            <a:r>
              <a:rPr kumimoji="1" lang="en" altLang="zh-TW" sz="1600" dirty="0"/>
              <a:t>, </a:t>
            </a:r>
            <a:r>
              <a:rPr kumimoji="1" lang="en" altLang="zh-TW" sz="1600" dirty="0" err="1"/>
              <a:t>ks</a:t>
            </a:r>
            <a:r>
              <a:rPr kumimoji="1" lang="en" altLang="zh-TW" sz="1600" dirty="0"/>
              <a:t>…) and texture image</a:t>
            </a:r>
            <a:endParaRPr kumimoji="1" lang="zh-TW" altLang="en-US" sz="16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E8909A0B-946C-924D-9DFC-7990B875B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581" y="0"/>
            <a:ext cx="1812419" cy="5143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51DF7D5-9489-AB45-BBB9-50EA7744C84C}"/>
              </a:ext>
            </a:extLst>
          </p:cNvPr>
          <p:cNvSpPr/>
          <p:nvPr/>
        </p:nvSpPr>
        <p:spPr>
          <a:xfrm>
            <a:off x="7383529" y="325543"/>
            <a:ext cx="1564132" cy="114620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991F4A-206D-F543-BF99-08E676479F79}"/>
              </a:ext>
            </a:extLst>
          </p:cNvPr>
          <p:cNvSpPr/>
          <p:nvPr/>
        </p:nvSpPr>
        <p:spPr>
          <a:xfrm>
            <a:off x="7383529" y="1493521"/>
            <a:ext cx="1564132" cy="114620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F8DFEF-55B2-C940-90E1-341169F55FF2}"/>
              </a:ext>
            </a:extLst>
          </p:cNvPr>
          <p:cNvSpPr/>
          <p:nvPr/>
        </p:nvSpPr>
        <p:spPr>
          <a:xfrm>
            <a:off x="7383529" y="2745407"/>
            <a:ext cx="1564132" cy="114620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674789-77E6-844D-B6C0-86CC771A3B94}"/>
              </a:ext>
            </a:extLst>
          </p:cNvPr>
          <p:cNvSpPr/>
          <p:nvPr/>
        </p:nvSpPr>
        <p:spPr>
          <a:xfrm>
            <a:off x="7383529" y="3938540"/>
            <a:ext cx="1564132" cy="114620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4D303F6E-9205-3D4D-AF91-B76E269E7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020" y="3005090"/>
            <a:ext cx="2868651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88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3ED2EF-28E0-504A-80AB-18DB8B825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344" y="406537"/>
            <a:ext cx="5597237" cy="725349"/>
          </a:xfrm>
        </p:spPr>
        <p:txBody>
          <a:bodyPr>
            <a:noAutofit/>
          </a:bodyPr>
          <a:lstStyle/>
          <a:p>
            <a:r>
              <a:rPr kumimoji="1" lang="en-US" altLang="zh-TW" sz="2800" dirty="0"/>
              <a:t>Color an Obj File Object by Texture Images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6BFFB2-C09E-B54A-A624-AD8BC038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254034"/>
            <a:ext cx="5138126" cy="3434463"/>
          </a:xfrm>
        </p:spPr>
        <p:txBody>
          <a:bodyPr>
            <a:normAutofit/>
          </a:bodyPr>
          <a:lstStyle/>
          <a:p>
            <a:r>
              <a:rPr kumimoji="1" lang="en" altLang="zh-TW" sz="2000" dirty="0"/>
              <a:t>Material IDs</a:t>
            </a:r>
            <a:endParaRPr kumimoji="1" lang="zh-TW" altLang="en-US" sz="20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E8909A0B-946C-924D-9DFC-7990B875B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581" y="0"/>
            <a:ext cx="1812419" cy="5143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51DF7D5-9489-AB45-BBB9-50EA7744C84C}"/>
              </a:ext>
            </a:extLst>
          </p:cNvPr>
          <p:cNvSpPr/>
          <p:nvPr/>
        </p:nvSpPr>
        <p:spPr>
          <a:xfrm>
            <a:off x="7383529" y="325543"/>
            <a:ext cx="1124745" cy="16213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991F4A-206D-F543-BF99-08E676479F79}"/>
              </a:ext>
            </a:extLst>
          </p:cNvPr>
          <p:cNvSpPr/>
          <p:nvPr/>
        </p:nvSpPr>
        <p:spPr>
          <a:xfrm>
            <a:off x="7383529" y="1550126"/>
            <a:ext cx="1229248" cy="16213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4D303F6E-9205-3D4D-AF91-B76E269E7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020" y="3005090"/>
            <a:ext cx="2868651" cy="18669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21C548C-08CB-B940-BF18-CD9D7756C94A}"/>
              </a:ext>
            </a:extLst>
          </p:cNvPr>
          <p:cNvSpPr/>
          <p:nvPr/>
        </p:nvSpPr>
        <p:spPr>
          <a:xfrm>
            <a:off x="7411063" y="2719767"/>
            <a:ext cx="1229248" cy="16213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725650-2288-F64C-ABEE-C40A7F502DCC}"/>
              </a:ext>
            </a:extLst>
          </p:cNvPr>
          <p:cNvSpPr/>
          <p:nvPr/>
        </p:nvSpPr>
        <p:spPr>
          <a:xfrm>
            <a:off x="7383529" y="3931633"/>
            <a:ext cx="1229248" cy="16213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37DD024-C774-E849-8BA0-7023490BE85E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500846" y="406612"/>
            <a:ext cx="3882683" cy="105642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C6B1F247-2CD9-F74E-A9BA-C079F4E88D3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561806" y="1463040"/>
            <a:ext cx="3821723" cy="16815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B26147D1-0E73-6343-B29D-EC6DF13D05D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500846" y="1463040"/>
            <a:ext cx="3910217" cy="133779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72458F7-CDC0-8141-988E-59D523812E8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500846" y="1463040"/>
            <a:ext cx="3882683" cy="254966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175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3ED2EF-28E0-504A-80AB-18DB8B825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344" y="406537"/>
            <a:ext cx="5597237" cy="725349"/>
          </a:xfrm>
        </p:spPr>
        <p:txBody>
          <a:bodyPr>
            <a:noAutofit/>
          </a:bodyPr>
          <a:lstStyle/>
          <a:p>
            <a:r>
              <a:rPr kumimoji="1" lang="en-US" altLang="zh-TW" sz="2800" dirty="0"/>
              <a:t>Color an Obj File Object by Texture Images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6BFFB2-C09E-B54A-A624-AD8BC038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254034"/>
            <a:ext cx="5138126" cy="3434463"/>
          </a:xfrm>
        </p:spPr>
        <p:txBody>
          <a:bodyPr>
            <a:normAutofit/>
          </a:bodyPr>
          <a:lstStyle/>
          <a:p>
            <a:r>
              <a:rPr kumimoji="1" lang="en" altLang="zh-TW" sz="2000" dirty="0"/>
              <a:t>Texture image of each material</a:t>
            </a:r>
            <a:endParaRPr kumimoji="1" lang="zh-TW" altLang="en-US" sz="20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E8909A0B-946C-924D-9DFC-7990B875B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581" y="0"/>
            <a:ext cx="1812419" cy="5143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51DF7D5-9489-AB45-BBB9-50EA7744C84C}"/>
              </a:ext>
            </a:extLst>
          </p:cNvPr>
          <p:cNvSpPr/>
          <p:nvPr/>
        </p:nvSpPr>
        <p:spPr>
          <a:xfrm>
            <a:off x="7331581" y="1298925"/>
            <a:ext cx="1124745" cy="16213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991F4A-206D-F543-BF99-08E676479F79}"/>
              </a:ext>
            </a:extLst>
          </p:cNvPr>
          <p:cNvSpPr/>
          <p:nvPr/>
        </p:nvSpPr>
        <p:spPr>
          <a:xfrm>
            <a:off x="7322569" y="2501024"/>
            <a:ext cx="1229248" cy="16213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4D303F6E-9205-3D4D-AF91-B76E269E7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020" y="3005090"/>
            <a:ext cx="2868651" cy="18669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21C548C-08CB-B940-BF18-CD9D7756C94A}"/>
              </a:ext>
            </a:extLst>
          </p:cNvPr>
          <p:cNvSpPr/>
          <p:nvPr/>
        </p:nvSpPr>
        <p:spPr>
          <a:xfrm>
            <a:off x="7350710" y="3704894"/>
            <a:ext cx="1229248" cy="16213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725650-2288-F64C-ABEE-C40A7F502DCC}"/>
              </a:ext>
            </a:extLst>
          </p:cNvPr>
          <p:cNvSpPr/>
          <p:nvPr/>
        </p:nvSpPr>
        <p:spPr>
          <a:xfrm>
            <a:off x="7349371" y="4882531"/>
            <a:ext cx="1229248" cy="16213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37DD024-C774-E849-8BA0-7023490BE85E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408699" y="1379994"/>
            <a:ext cx="1922882" cy="11425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C6B1F247-2CD9-F74E-A9BA-C079F4E88D3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416214" y="1501918"/>
            <a:ext cx="1906355" cy="108017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B26147D1-0E73-6343-B29D-EC6DF13D05D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416214" y="1516190"/>
            <a:ext cx="1934496" cy="226977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72458F7-CDC0-8141-988E-59D523812E8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416214" y="1508521"/>
            <a:ext cx="1933157" cy="345507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739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3ED2EF-28E0-504A-80AB-18DB8B825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344" y="406537"/>
            <a:ext cx="5597237" cy="725349"/>
          </a:xfrm>
        </p:spPr>
        <p:txBody>
          <a:bodyPr>
            <a:noAutofit/>
          </a:bodyPr>
          <a:lstStyle/>
          <a:p>
            <a:r>
              <a:rPr kumimoji="1" lang="en-US" altLang="zh-TW" sz="2800" dirty="0"/>
              <a:t>Color an Obj File Object by Texture Images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6BFFB2-C09E-B54A-A624-AD8BC038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254034"/>
            <a:ext cx="5138126" cy="3434463"/>
          </a:xfrm>
        </p:spPr>
        <p:txBody>
          <a:bodyPr>
            <a:normAutofit/>
          </a:bodyPr>
          <a:lstStyle/>
          <a:p>
            <a:r>
              <a:rPr kumimoji="1" lang="en" altLang="zh-TW" sz="1800" dirty="0"/>
              <a:t>Back to the obj file again</a:t>
            </a:r>
          </a:p>
          <a:p>
            <a:r>
              <a:rPr kumimoji="1" lang="en" altLang="zh-TW" sz="1800" dirty="0"/>
              <a:t>If you search the keyword “</a:t>
            </a:r>
            <a:r>
              <a:rPr kumimoji="1" lang="en" altLang="zh-TW" sz="1800" dirty="0" err="1"/>
              <a:t>usemtl</a:t>
            </a:r>
            <a:r>
              <a:rPr kumimoji="1" lang="en" altLang="zh-TW" sz="1800" dirty="0"/>
              <a:t>”, you will realize that each component has one “</a:t>
            </a:r>
            <a:r>
              <a:rPr kumimoji="1" lang="en" altLang="zh-TW" sz="1800" dirty="0" err="1"/>
              <a:t>usemtl</a:t>
            </a:r>
            <a:r>
              <a:rPr kumimoji="1" lang="en" altLang="zh-TW" sz="1800" dirty="0"/>
              <a:t>” line (usually right before ”face” section). </a:t>
            </a:r>
          </a:p>
          <a:p>
            <a:r>
              <a:rPr kumimoji="1" lang="en" altLang="zh-TW" sz="1800" dirty="0"/>
              <a:t>It tells you what the material information is of this component</a:t>
            </a:r>
          </a:p>
          <a:p>
            <a:pPr lvl="1"/>
            <a:r>
              <a:rPr kumimoji="1" lang="en" altLang="zh-TW" sz="1800" dirty="0"/>
              <a:t>Ex: </a:t>
            </a:r>
            <a:r>
              <a:rPr kumimoji="1" lang="en" altLang="zh-TW" sz="1800" dirty="0" err="1"/>
              <a:t>usemtl</a:t>
            </a:r>
            <a:r>
              <a:rPr kumimoji="1" lang="en" altLang="zh-TW" sz="1800" dirty="0"/>
              <a:t> f1f6d3cb_dds (so the texture image for this component is “f1f6d3cb.jpg”)</a:t>
            </a:r>
          </a:p>
          <a:p>
            <a:pPr lvl="1"/>
            <a:r>
              <a:rPr kumimoji="1" lang="en" altLang="zh-TW" sz="1800" dirty="0"/>
              <a:t>So, you can find 13 </a:t>
            </a:r>
            <a:r>
              <a:rPr kumimoji="1" lang="en" altLang="zh-TW" sz="1800" dirty="0" err="1"/>
              <a:t>usemtl</a:t>
            </a:r>
            <a:r>
              <a:rPr kumimoji="1" lang="en" altLang="zh-TW" sz="1800" dirty="0"/>
              <a:t> lines in the sonic obj file</a:t>
            </a:r>
            <a:br>
              <a:rPr kumimoji="1" lang="en" altLang="zh-TW" sz="1800" dirty="0"/>
            </a:br>
            <a:endParaRPr kumimoji="1" lang="zh-TW" altLang="en-US" sz="18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E8909A0B-946C-924D-9DFC-7990B875B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581" y="0"/>
            <a:ext cx="1812419" cy="5143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51DF7D5-9489-AB45-BBB9-50EA7744C84C}"/>
              </a:ext>
            </a:extLst>
          </p:cNvPr>
          <p:cNvSpPr/>
          <p:nvPr/>
        </p:nvSpPr>
        <p:spPr>
          <a:xfrm>
            <a:off x="7331581" y="1298925"/>
            <a:ext cx="1124745" cy="16213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991F4A-206D-F543-BF99-08E676479F79}"/>
              </a:ext>
            </a:extLst>
          </p:cNvPr>
          <p:cNvSpPr/>
          <p:nvPr/>
        </p:nvSpPr>
        <p:spPr>
          <a:xfrm>
            <a:off x="7322569" y="2501024"/>
            <a:ext cx="1229248" cy="16213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21C548C-08CB-B940-BF18-CD9D7756C94A}"/>
              </a:ext>
            </a:extLst>
          </p:cNvPr>
          <p:cNvSpPr/>
          <p:nvPr/>
        </p:nvSpPr>
        <p:spPr>
          <a:xfrm>
            <a:off x="7350710" y="3704894"/>
            <a:ext cx="1229248" cy="16213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725650-2288-F64C-ABEE-C40A7F502DCC}"/>
              </a:ext>
            </a:extLst>
          </p:cNvPr>
          <p:cNvSpPr/>
          <p:nvPr/>
        </p:nvSpPr>
        <p:spPr>
          <a:xfrm>
            <a:off x="7349371" y="4882531"/>
            <a:ext cx="1229248" cy="16213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E7A87A-5096-454A-97A3-0A0ED6644811}"/>
              </a:ext>
            </a:extLst>
          </p:cNvPr>
          <p:cNvSpPr/>
          <p:nvPr/>
        </p:nvSpPr>
        <p:spPr>
          <a:xfrm>
            <a:off x="7349371" y="325468"/>
            <a:ext cx="1124745" cy="16213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6DD477-21A5-CA4A-9BA0-4B6A330D5727}"/>
              </a:ext>
            </a:extLst>
          </p:cNvPr>
          <p:cNvSpPr/>
          <p:nvPr/>
        </p:nvSpPr>
        <p:spPr>
          <a:xfrm>
            <a:off x="7322569" y="1548633"/>
            <a:ext cx="1124745" cy="16213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4850C3A-D298-344B-BBAC-5D7E3650C8DE}"/>
              </a:ext>
            </a:extLst>
          </p:cNvPr>
          <p:cNvSpPr/>
          <p:nvPr/>
        </p:nvSpPr>
        <p:spPr>
          <a:xfrm>
            <a:off x="7349370" y="2736480"/>
            <a:ext cx="1124745" cy="16213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FEE912D-ED89-2D4D-8205-7F1DF390D6DD}"/>
              </a:ext>
            </a:extLst>
          </p:cNvPr>
          <p:cNvSpPr/>
          <p:nvPr/>
        </p:nvSpPr>
        <p:spPr>
          <a:xfrm>
            <a:off x="7340965" y="3933035"/>
            <a:ext cx="1124745" cy="16213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3722BA53-8302-C34E-B991-41849CEBCE95}"/>
              </a:ext>
            </a:extLst>
          </p:cNvPr>
          <p:cNvCxnSpPr>
            <a:cxnSpLocks/>
            <a:stCxn id="14" idx="1"/>
            <a:endCxn id="6" idx="1"/>
          </p:cNvCxnSpPr>
          <p:nvPr/>
        </p:nvCxnSpPr>
        <p:spPr>
          <a:xfrm rot="10800000" flipV="1">
            <a:off x="7331581" y="406536"/>
            <a:ext cx="17790" cy="973457"/>
          </a:xfrm>
          <a:prstGeom prst="bentConnector3">
            <a:avLst>
              <a:gd name="adj1" fmla="val 138499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>
            <a:extLst>
              <a:ext uri="{FF2B5EF4-FFF2-40B4-BE49-F238E27FC236}">
                <a16:creationId xmlns:a16="http://schemas.microsoft.com/office/drawing/2014/main" id="{0BF0BA42-D2A2-0E45-878D-544E49C9952C}"/>
              </a:ext>
            </a:extLst>
          </p:cNvPr>
          <p:cNvCxnSpPr>
            <a:cxnSpLocks/>
            <a:stCxn id="16" idx="1"/>
            <a:endCxn id="7" idx="1"/>
          </p:cNvCxnSpPr>
          <p:nvPr/>
        </p:nvCxnSpPr>
        <p:spPr>
          <a:xfrm rot="10800000" flipV="1">
            <a:off x="7322569" y="1629701"/>
            <a:ext cx="12700" cy="952391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>
            <a:extLst>
              <a:ext uri="{FF2B5EF4-FFF2-40B4-BE49-F238E27FC236}">
                <a16:creationId xmlns:a16="http://schemas.microsoft.com/office/drawing/2014/main" id="{54161D2A-8861-214A-8B4C-FA2A317A9F52}"/>
              </a:ext>
            </a:extLst>
          </p:cNvPr>
          <p:cNvCxnSpPr>
            <a:cxnSpLocks/>
            <a:stCxn id="18" idx="1"/>
            <a:endCxn id="11" idx="1"/>
          </p:cNvCxnSpPr>
          <p:nvPr/>
        </p:nvCxnSpPr>
        <p:spPr>
          <a:xfrm rot="10800000" flipH="1" flipV="1">
            <a:off x="7349370" y="2817549"/>
            <a:ext cx="1340" cy="968414"/>
          </a:xfrm>
          <a:prstGeom prst="bentConnector3">
            <a:avLst>
              <a:gd name="adj1" fmla="val -17059701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3062AA1D-15A7-0442-9E86-3DFA27A90907}"/>
              </a:ext>
            </a:extLst>
          </p:cNvPr>
          <p:cNvCxnSpPr>
            <a:cxnSpLocks/>
            <a:stCxn id="20" idx="1"/>
            <a:endCxn id="12" idx="1"/>
          </p:cNvCxnSpPr>
          <p:nvPr/>
        </p:nvCxnSpPr>
        <p:spPr>
          <a:xfrm rot="10800000" flipH="1" flipV="1">
            <a:off x="7340965" y="4014104"/>
            <a:ext cx="8406" cy="949496"/>
          </a:xfrm>
          <a:prstGeom prst="bentConnector3">
            <a:avLst>
              <a:gd name="adj1" fmla="val -2719486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5D6578A7-E0C9-C647-AA0F-626A428BE27E}"/>
              </a:ext>
            </a:extLst>
          </p:cNvPr>
          <p:cNvCxnSpPr>
            <a:cxnSpLocks/>
          </p:cNvCxnSpPr>
          <p:nvPr/>
        </p:nvCxnSpPr>
        <p:spPr>
          <a:xfrm>
            <a:off x="4641669" y="3344091"/>
            <a:ext cx="2741860" cy="668611"/>
          </a:xfrm>
          <a:prstGeom prst="straightConnector1">
            <a:avLst/>
          </a:prstGeom>
          <a:ln w="254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41" descr="一張含有 文字 的圖片&#10;&#10;自動產生的描述">
            <a:extLst>
              <a:ext uri="{FF2B5EF4-FFF2-40B4-BE49-F238E27FC236}">
                <a16:creationId xmlns:a16="http://schemas.microsoft.com/office/drawing/2014/main" id="{6FFF26D1-18C1-E04E-9C7D-55327B3EE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62" b="19069"/>
          <a:stretch/>
        </p:blipFill>
        <p:spPr>
          <a:xfrm>
            <a:off x="4474902" y="4025623"/>
            <a:ext cx="1812419" cy="110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18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07E69B-97A1-5C43-AB47-66980431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A693C1-3816-454C-B6D1-18088B65A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Use texture images to color the sonic</a:t>
            </a:r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 Files</a:t>
            </a:r>
          </a:p>
          <a:p>
            <a:endParaRPr kumimoji="1" lang="zh-TW" altLang="en-US" sz="2400" dirty="0"/>
          </a:p>
          <a:p>
            <a:endParaRPr kumimoji="1" lang="zh-TW" altLang="en-US" sz="2400" dirty="0"/>
          </a:p>
        </p:txBody>
      </p:sp>
      <p:pic>
        <p:nvPicPr>
          <p:cNvPr id="4" name="圖片 3" descr="一張含有 燈, 光 的圖片&#10;&#10;自動產生的描述">
            <a:extLst>
              <a:ext uri="{FF2B5EF4-FFF2-40B4-BE49-F238E27FC236}">
                <a16:creationId xmlns:a16="http://schemas.microsoft.com/office/drawing/2014/main" id="{EB81C536-21B3-B546-B7C0-82B59C217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018" y="1793965"/>
            <a:ext cx="2822244" cy="2825397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CA3E82C0-B37B-9B4F-AA25-3A09A4C1A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077" y="2450832"/>
            <a:ext cx="2971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53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030AB18B-4AA6-6E43-84A3-273A32838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422" y="210303"/>
            <a:ext cx="3803911" cy="493319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3CF4DDA-7390-F145-A571-9642D750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9D9DA-ED18-3D49-87E2-47B3CCEF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705" y="1105532"/>
            <a:ext cx="3863750" cy="3545497"/>
          </a:xfrm>
        </p:spPr>
        <p:txBody>
          <a:bodyPr>
            <a:normAutofit/>
          </a:bodyPr>
          <a:lstStyle/>
          <a:p>
            <a:r>
              <a:rPr kumimoji="1" lang="en-US" altLang="zh-TW" sz="1100" dirty="0"/>
              <a:t>main() in </a:t>
            </a:r>
            <a:r>
              <a:rPr kumimoji="1" lang="en-US" altLang="zh-TW" sz="1100" dirty="0" err="1"/>
              <a:t>WebGL.js</a:t>
            </a:r>
            <a:endParaRPr kumimoji="1" lang="en-US" altLang="zh-TW" sz="1100" dirty="0"/>
          </a:p>
          <a:p>
            <a:pPr lvl="1"/>
            <a:r>
              <a:rPr kumimoji="1" lang="en-US" altLang="zh-TW" sz="1100" dirty="0"/>
              <a:t>I do not write a parser to parse the </a:t>
            </a:r>
            <a:r>
              <a:rPr kumimoji="1" lang="en-US" altLang="zh-TW" sz="1100" dirty="0" err="1"/>
              <a:t>mtl</a:t>
            </a:r>
            <a:r>
              <a:rPr kumimoji="1" lang="en-US" altLang="zh-TW" sz="1100" dirty="0"/>
              <a:t> file. So, I manually create and hardcode the mapping between object components and texture images</a:t>
            </a:r>
          </a:p>
          <a:p>
            <a:pPr lvl="1"/>
            <a:r>
              <a:rPr kumimoji="1" lang="en-US" altLang="zh-TW" sz="1100" dirty="0"/>
              <a:t>It is better if you write a parser for </a:t>
            </a:r>
            <a:r>
              <a:rPr kumimoji="1" lang="en-US" altLang="zh-TW" sz="1100" dirty="0" err="1"/>
              <a:t>mtl</a:t>
            </a:r>
            <a:r>
              <a:rPr kumimoji="1" lang="en-US" altLang="zh-TW" sz="1100" dirty="0"/>
              <a:t> file.</a:t>
            </a:r>
            <a:endParaRPr kumimoji="1" lang="zh-TW" altLang="en-US" sz="11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09D610C0-14D3-A44D-BC2D-594F79FFF2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31"/>
          <a:stretch/>
        </p:blipFill>
        <p:spPr>
          <a:xfrm>
            <a:off x="285649" y="2266949"/>
            <a:ext cx="4286351" cy="2810147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5305C80-D134-AA45-93EA-5630E33B41A5}"/>
              </a:ext>
            </a:extLst>
          </p:cNvPr>
          <p:cNvCxnSpPr>
            <a:cxnSpLocks/>
          </p:cNvCxnSpPr>
          <p:nvPr/>
        </p:nvCxnSpPr>
        <p:spPr>
          <a:xfrm flipH="1">
            <a:off x="922193" y="1442185"/>
            <a:ext cx="812151" cy="13358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6822D1B5-8962-4B46-AB3D-F8A4620E6E34}"/>
              </a:ext>
            </a:extLst>
          </p:cNvPr>
          <p:cNvCxnSpPr>
            <a:cxnSpLocks/>
          </p:cNvCxnSpPr>
          <p:nvPr/>
        </p:nvCxnSpPr>
        <p:spPr>
          <a:xfrm flipH="1">
            <a:off x="1053737" y="1468539"/>
            <a:ext cx="680607" cy="140974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9A5E3A7-29B0-8444-ACB6-6479DE3F522F}"/>
              </a:ext>
            </a:extLst>
          </p:cNvPr>
          <p:cNvSpPr/>
          <p:nvPr/>
        </p:nvSpPr>
        <p:spPr>
          <a:xfrm>
            <a:off x="5519055" y="2266949"/>
            <a:ext cx="3424647" cy="1643200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1820956-7361-0C4C-8764-CEB930CF5869}"/>
              </a:ext>
            </a:extLst>
          </p:cNvPr>
          <p:cNvSpPr txBox="1"/>
          <p:nvPr/>
        </p:nvSpPr>
        <p:spPr>
          <a:xfrm>
            <a:off x="5667221" y="2999193"/>
            <a:ext cx="3191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load  and setup components and texture images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69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B13F0D-30C1-104A-8229-2A318F31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6068C8-B347-6743-AB1D-282615FF6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draw() in </a:t>
            </a:r>
            <a:r>
              <a:rPr kumimoji="1" lang="en-US" altLang="zh-TW" dirty="0" err="1"/>
              <a:t>WebGL.js</a:t>
            </a:r>
            <a:endParaRPr kumimoji="1"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607FECC0-EEB8-C74F-AC6A-70138D9C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061" y="293325"/>
            <a:ext cx="3950939" cy="47369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C94F6CA-961A-824A-98FD-CEA5FF0DEF05}"/>
              </a:ext>
            </a:extLst>
          </p:cNvPr>
          <p:cNvSpPr/>
          <p:nvPr/>
        </p:nvSpPr>
        <p:spPr>
          <a:xfrm>
            <a:off x="5362301" y="3625486"/>
            <a:ext cx="3720739" cy="1303565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50AE2DA-E180-0C4D-941E-EFC9C880BF3B}"/>
              </a:ext>
            </a:extLst>
          </p:cNvPr>
          <p:cNvSpPr txBox="1"/>
          <p:nvPr/>
        </p:nvSpPr>
        <p:spPr>
          <a:xfrm>
            <a:off x="5661590" y="3283695"/>
            <a:ext cx="2058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Draw components one by one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B87225-8F3B-2E48-A412-DEDF64E55A11}"/>
              </a:ext>
            </a:extLst>
          </p:cNvPr>
          <p:cNvSpPr/>
          <p:nvPr/>
        </p:nvSpPr>
        <p:spPr>
          <a:xfrm>
            <a:off x="5453742" y="3791516"/>
            <a:ext cx="2793276" cy="36247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10E5F0BC-88D3-CA49-B887-6532AA6DFCE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484914" y="3625486"/>
            <a:ext cx="968828" cy="3472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B54DAD-2E67-B847-AB2D-C57310898B12}"/>
              </a:ext>
            </a:extLst>
          </p:cNvPr>
          <p:cNvSpPr txBox="1"/>
          <p:nvPr/>
        </p:nvSpPr>
        <p:spPr>
          <a:xfrm>
            <a:off x="1552082" y="3110975"/>
            <a:ext cx="37038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Before drawing a component bind the corresponding texture image to TEXTURE0, and tell </a:t>
            </a:r>
            <a:r>
              <a:rPr kumimoji="1" lang="en-US" altLang="zh-TW" sz="1400" dirty="0" err="1"/>
              <a:t>u_Sampler</a:t>
            </a:r>
            <a:r>
              <a:rPr kumimoji="1" lang="en-US" altLang="zh-TW" sz="1400" dirty="0"/>
              <a:t> to use the texture unit 0 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81706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27A75D-95CE-7141-9B5F-3BE822CA3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Let’s try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4D34BB-6713-3545-ADEB-4FB445DAC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Make sure you know .</a:t>
            </a:r>
            <a:r>
              <a:rPr kumimoji="1" lang="en-US" altLang="zh-TW" dirty="0" err="1"/>
              <a:t>mtl</a:t>
            </a:r>
            <a:r>
              <a:rPr kumimoji="1" lang="en-US" altLang="zh-TW" dirty="0"/>
              <a:t> file and you know an object component should map to which texture image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4723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497152-79BF-274C-8F0C-0A0F9915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Map Textures to Surfaces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1AEE37-431E-4642-81C3-76D80BFFA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4344" y="1131886"/>
            <a:ext cx="6828503" cy="3545497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Vertex: using texture coordinate to establish mapping from texture to surfaces (polygons)</a:t>
            </a:r>
            <a:endParaRPr kumimoji="1" lang="zh-TW" altLang="en-US" sz="2400" dirty="0"/>
          </a:p>
        </p:txBody>
      </p:sp>
      <p:pic>
        <p:nvPicPr>
          <p:cNvPr id="1026" name="Picture 2" descr="Polygon Meshes">
            <a:extLst>
              <a:ext uri="{FF2B5EF4-FFF2-40B4-BE49-F238E27FC236}">
                <a16:creationId xmlns:a16="http://schemas.microsoft.com/office/drawing/2014/main" id="{35CB6798-D1A6-E54B-834C-3A73CCCB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668" y="2312477"/>
            <a:ext cx="1909661" cy="266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tterfly Blue at PTs Pub (Eastern) - Paint Nite Events | Canvas painting  projects, Simple canvas paintings, Easy canvas painting">
            <a:extLst>
              <a:ext uri="{FF2B5EF4-FFF2-40B4-BE49-F238E27FC236}">
                <a16:creationId xmlns:a16="http://schemas.microsoft.com/office/drawing/2014/main" id="{11A31D6B-9A0A-764A-8CDC-CD45E44FE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849" y="2312477"/>
            <a:ext cx="1953865" cy="25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E2090DEE-DC1F-2847-BB25-2409618029D5}"/>
              </a:ext>
            </a:extLst>
          </p:cNvPr>
          <p:cNvCxnSpPr/>
          <p:nvPr/>
        </p:nvCxnSpPr>
        <p:spPr>
          <a:xfrm>
            <a:off x="5494790" y="4863890"/>
            <a:ext cx="2088858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810978F-C6C7-E045-BE87-93C6109A3F79}"/>
              </a:ext>
            </a:extLst>
          </p:cNvPr>
          <p:cNvCxnSpPr>
            <a:cxnSpLocks/>
          </p:cNvCxnSpPr>
          <p:nvPr/>
        </p:nvCxnSpPr>
        <p:spPr>
          <a:xfrm flipV="1">
            <a:off x="5494790" y="2312477"/>
            <a:ext cx="0" cy="253603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FC5C76B-C037-B547-8834-9C6E1DD0DBB4}"/>
              </a:ext>
            </a:extLst>
          </p:cNvPr>
          <p:cNvSpPr txBox="1"/>
          <p:nvPr/>
        </p:nvSpPr>
        <p:spPr>
          <a:xfrm>
            <a:off x="7574014" y="4694622"/>
            <a:ext cx="256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b="1" dirty="0"/>
              <a:t>s</a:t>
            </a:r>
            <a:endParaRPr kumimoji="1" lang="zh-TW" altLang="en-US" sz="14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E11BC4D-1B07-B446-9876-75091EA63F81}"/>
              </a:ext>
            </a:extLst>
          </p:cNvPr>
          <p:cNvSpPr txBox="1"/>
          <p:nvPr/>
        </p:nvSpPr>
        <p:spPr>
          <a:xfrm>
            <a:off x="5154544" y="2312477"/>
            <a:ext cx="247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b="1" dirty="0"/>
              <a:t>t</a:t>
            </a:r>
            <a:endParaRPr kumimoji="1" lang="zh-TW" altLang="en-US" sz="1400" b="1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CC1DD534-98AF-5249-A9A9-EE524D343D6E}"/>
              </a:ext>
            </a:extLst>
          </p:cNvPr>
          <p:cNvCxnSpPr>
            <a:cxnSpLocks/>
          </p:cNvCxnSpPr>
          <p:nvPr/>
        </p:nvCxnSpPr>
        <p:spPr>
          <a:xfrm flipV="1">
            <a:off x="3344181" y="2312477"/>
            <a:ext cx="4165533" cy="84178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AEB681A-B8A0-4743-B61E-C3D3AD2003C2}"/>
              </a:ext>
            </a:extLst>
          </p:cNvPr>
          <p:cNvSpPr txBox="1"/>
          <p:nvPr/>
        </p:nvSpPr>
        <p:spPr>
          <a:xfrm>
            <a:off x="3001030" y="2893578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b="1" dirty="0" err="1">
                <a:solidFill>
                  <a:srgbClr val="C00000"/>
                </a:solidFill>
              </a:rPr>
              <a:t>texCoord</a:t>
            </a:r>
            <a:r>
              <a:rPr kumimoji="1" lang="en-US" altLang="zh-TW" sz="900" b="1" dirty="0">
                <a:solidFill>
                  <a:srgbClr val="C00000"/>
                </a:solidFill>
              </a:rPr>
              <a:t>(1,1)</a:t>
            </a:r>
            <a:endParaRPr kumimoji="1" lang="zh-TW" altLang="en-US" sz="900" b="1" dirty="0">
              <a:solidFill>
                <a:srgbClr val="C00000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7FD297F2-2EE1-FE47-AFF1-5BF5BE8B4335}"/>
              </a:ext>
            </a:extLst>
          </p:cNvPr>
          <p:cNvCxnSpPr>
            <a:cxnSpLocks/>
          </p:cNvCxnSpPr>
          <p:nvPr/>
        </p:nvCxnSpPr>
        <p:spPr>
          <a:xfrm flipV="1">
            <a:off x="3412023" y="2312477"/>
            <a:ext cx="2143826" cy="17126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D9A61C7-6650-DD4A-A385-51DCBD3A1F97}"/>
              </a:ext>
            </a:extLst>
          </p:cNvPr>
          <p:cNvSpPr txBox="1"/>
          <p:nvPr/>
        </p:nvSpPr>
        <p:spPr>
          <a:xfrm>
            <a:off x="3126257" y="2233357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b="1" dirty="0" err="1">
                <a:solidFill>
                  <a:srgbClr val="C00000"/>
                </a:solidFill>
              </a:rPr>
              <a:t>texCoord</a:t>
            </a:r>
            <a:r>
              <a:rPr kumimoji="1" lang="en-US" altLang="zh-TW" sz="900" b="1" dirty="0">
                <a:solidFill>
                  <a:srgbClr val="C00000"/>
                </a:solidFill>
              </a:rPr>
              <a:t>(0,1)</a:t>
            </a:r>
            <a:endParaRPr kumimoji="1" lang="zh-TW" altLang="en-US" sz="900" b="1" dirty="0">
              <a:solidFill>
                <a:srgbClr val="C00000"/>
              </a:solidFill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BB566C1A-8BCC-4546-A795-8B0FF71AAF16}"/>
              </a:ext>
            </a:extLst>
          </p:cNvPr>
          <p:cNvCxnSpPr>
            <a:cxnSpLocks/>
          </p:cNvCxnSpPr>
          <p:nvPr/>
        </p:nvCxnSpPr>
        <p:spPr>
          <a:xfrm>
            <a:off x="2642532" y="3258549"/>
            <a:ext cx="4858793" cy="156328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0A7442A-A779-804E-B27F-0B2205F4596D}"/>
              </a:ext>
            </a:extLst>
          </p:cNvPr>
          <p:cNvSpPr txBox="1"/>
          <p:nvPr/>
        </p:nvSpPr>
        <p:spPr>
          <a:xfrm>
            <a:off x="2221583" y="3303413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b="1" dirty="0" err="1">
                <a:solidFill>
                  <a:srgbClr val="C00000"/>
                </a:solidFill>
              </a:rPr>
              <a:t>texCoord</a:t>
            </a:r>
            <a:r>
              <a:rPr kumimoji="1" lang="en-US" altLang="zh-TW" sz="900" b="1" dirty="0">
                <a:solidFill>
                  <a:srgbClr val="C00000"/>
                </a:solidFill>
              </a:rPr>
              <a:t>(1,0)</a:t>
            </a:r>
            <a:endParaRPr kumimoji="1" lang="zh-TW" altLang="en-US" sz="900" b="1" dirty="0">
              <a:solidFill>
                <a:srgbClr val="C00000"/>
              </a:solidFill>
            </a:endParaRP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409F9324-31FD-054A-9D31-8EC1795F7163}"/>
              </a:ext>
            </a:extLst>
          </p:cNvPr>
          <p:cNvCxnSpPr>
            <a:cxnSpLocks/>
          </p:cNvCxnSpPr>
          <p:nvPr/>
        </p:nvCxnSpPr>
        <p:spPr>
          <a:xfrm>
            <a:off x="3758917" y="3266588"/>
            <a:ext cx="2773864" cy="28721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10CDFDB-EB2F-FD42-A394-0CE314478F9C}"/>
              </a:ext>
            </a:extLst>
          </p:cNvPr>
          <p:cNvSpPr txBox="1"/>
          <p:nvPr/>
        </p:nvSpPr>
        <p:spPr>
          <a:xfrm>
            <a:off x="3322040" y="3245357"/>
            <a:ext cx="10182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00" b="1" dirty="0" err="1">
                <a:solidFill>
                  <a:srgbClr val="C00000"/>
                </a:solidFill>
              </a:rPr>
              <a:t>texCoord</a:t>
            </a:r>
            <a:r>
              <a:rPr kumimoji="1" lang="en-US" altLang="zh-TW" sz="900" b="1" dirty="0">
                <a:solidFill>
                  <a:srgbClr val="C00000"/>
                </a:solidFill>
              </a:rPr>
              <a:t>(0.5,0.5)</a:t>
            </a:r>
            <a:endParaRPr kumimoji="1" lang="zh-TW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ACB4FF-2D09-694D-8054-B7C0FFF5021A}"/>
              </a:ext>
            </a:extLst>
          </p:cNvPr>
          <p:cNvSpPr txBox="1"/>
          <p:nvPr/>
        </p:nvSpPr>
        <p:spPr>
          <a:xfrm>
            <a:off x="5163267" y="4827057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(0,0)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3539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C9F541-2B4C-164A-A27E-7D26683D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Map Textures to Surfaces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1D0A9D-3DC9-6341-BAB5-7642AD3BD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800" dirty="0"/>
              <a:t>Inside a triangle: mapping is performed in rasterization</a:t>
            </a:r>
          </a:p>
          <a:p>
            <a:r>
              <a:rPr kumimoji="1" lang="en-US" altLang="zh-TW" sz="1800" dirty="0"/>
              <a:t>The texture coordinate is calculated by interpolating the texture coordinates on vertices of the triangle</a:t>
            </a:r>
          </a:p>
          <a:p>
            <a:pPr lvl="1"/>
            <a:r>
              <a:rPr kumimoji="1" lang="en-US" altLang="zh-TW" sz="1800" dirty="0"/>
              <a:t>Why not interpolate the color?</a:t>
            </a:r>
            <a:endParaRPr kumimoji="1" lang="zh-TW" altLang="en-US" sz="1800" dirty="0"/>
          </a:p>
        </p:txBody>
      </p:sp>
      <p:pic>
        <p:nvPicPr>
          <p:cNvPr id="4" name="Picture 2" descr="Polygon Meshes">
            <a:extLst>
              <a:ext uri="{FF2B5EF4-FFF2-40B4-BE49-F238E27FC236}">
                <a16:creationId xmlns:a16="http://schemas.microsoft.com/office/drawing/2014/main" id="{5550D892-7D16-F54E-A2EB-561CB70A3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4" t="34979" b="43475"/>
          <a:stretch/>
        </p:blipFill>
        <p:spPr bwMode="auto">
          <a:xfrm>
            <a:off x="2114735" y="2693855"/>
            <a:ext cx="3464097" cy="21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utterfly Blue at PTs Pub (Eastern) - Paint Nite Events | Canvas painting  projects, Simple canvas paintings, Easy canvas painting">
            <a:extLst>
              <a:ext uri="{FF2B5EF4-FFF2-40B4-BE49-F238E27FC236}">
                <a16:creationId xmlns:a16="http://schemas.microsoft.com/office/drawing/2014/main" id="{1BDDCF06-16C6-6F40-9241-A3F8FD413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199" y="2357122"/>
            <a:ext cx="1953865" cy="25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6D93B1B-39C8-EC43-991C-1FE205539CF9}"/>
              </a:ext>
            </a:extLst>
          </p:cNvPr>
          <p:cNvCxnSpPr/>
          <p:nvPr/>
        </p:nvCxnSpPr>
        <p:spPr>
          <a:xfrm>
            <a:off x="6012140" y="4908535"/>
            <a:ext cx="2088858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4065B2CD-38CD-5848-A00A-61D8A750C163}"/>
              </a:ext>
            </a:extLst>
          </p:cNvPr>
          <p:cNvCxnSpPr>
            <a:cxnSpLocks/>
          </p:cNvCxnSpPr>
          <p:nvPr/>
        </p:nvCxnSpPr>
        <p:spPr>
          <a:xfrm flipV="1">
            <a:off x="6012140" y="2357122"/>
            <a:ext cx="0" cy="253603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4C246089-3D5D-1846-90C5-309E2DCC6C7A}"/>
              </a:ext>
            </a:extLst>
          </p:cNvPr>
          <p:cNvSpPr txBox="1"/>
          <p:nvPr/>
        </p:nvSpPr>
        <p:spPr>
          <a:xfrm>
            <a:off x="8091364" y="4739267"/>
            <a:ext cx="256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b="1" dirty="0"/>
              <a:t>s</a:t>
            </a:r>
            <a:endParaRPr kumimoji="1" lang="zh-TW" altLang="en-US" sz="14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45519B-7B62-3146-89B2-BE7F2CAD0CF8}"/>
              </a:ext>
            </a:extLst>
          </p:cNvPr>
          <p:cNvSpPr txBox="1"/>
          <p:nvPr/>
        </p:nvSpPr>
        <p:spPr>
          <a:xfrm>
            <a:off x="5671894" y="2357122"/>
            <a:ext cx="247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b="1" dirty="0"/>
              <a:t>t</a:t>
            </a:r>
            <a:endParaRPr kumimoji="1" lang="zh-TW" altLang="en-US" sz="1400" b="1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5E121234-1E33-BA45-AA86-DA0602A9472A}"/>
              </a:ext>
            </a:extLst>
          </p:cNvPr>
          <p:cNvCxnSpPr>
            <a:cxnSpLocks/>
          </p:cNvCxnSpPr>
          <p:nvPr/>
        </p:nvCxnSpPr>
        <p:spPr>
          <a:xfrm>
            <a:off x="4237209" y="3833770"/>
            <a:ext cx="1911921" cy="101121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5145821A-CFE5-EB41-937F-10DB957C8A07}"/>
              </a:ext>
            </a:extLst>
          </p:cNvPr>
          <p:cNvCxnSpPr>
            <a:cxnSpLocks/>
          </p:cNvCxnSpPr>
          <p:nvPr/>
        </p:nvCxnSpPr>
        <p:spPr>
          <a:xfrm>
            <a:off x="4521665" y="3812505"/>
            <a:ext cx="3505399" cy="104785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F7541F2C-8C9A-4D42-B734-DE1A7215DF58}"/>
              </a:ext>
            </a:extLst>
          </p:cNvPr>
          <p:cNvCxnSpPr>
            <a:cxnSpLocks/>
          </p:cNvCxnSpPr>
          <p:nvPr/>
        </p:nvCxnSpPr>
        <p:spPr>
          <a:xfrm flipV="1">
            <a:off x="4521665" y="2357122"/>
            <a:ext cx="3505399" cy="11303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48BB3191-6ADE-3148-BC73-7ACEF0421425}"/>
              </a:ext>
            </a:extLst>
          </p:cNvPr>
          <p:cNvCxnSpPr>
            <a:cxnSpLocks/>
          </p:cNvCxnSpPr>
          <p:nvPr/>
        </p:nvCxnSpPr>
        <p:spPr>
          <a:xfrm>
            <a:off x="4415420" y="3709371"/>
            <a:ext cx="2924946" cy="44318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961EFEEE-118E-7F4F-B301-DA1173383820}"/>
              </a:ext>
            </a:extLst>
          </p:cNvPr>
          <p:cNvCxnSpPr/>
          <p:nvPr/>
        </p:nvCxnSpPr>
        <p:spPr>
          <a:xfrm flipH="1">
            <a:off x="6055781" y="2330995"/>
            <a:ext cx="1953865" cy="2451063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E90174BD-4F6D-9046-836F-9F274DFFA283}"/>
              </a:ext>
            </a:extLst>
          </p:cNvPr>
          <p:cNvCxnSpPr>
            <a:cxnSpLocks/>
          </p:cNvCxnSpPr>
          <p:nvPr/>
        </p:nvCxnSpPr>
        <p:spPr>
          <a:xfrm>
            <a:off x="7980884" y="2346745"/>
            <a:ext cx="28762" cy="247211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60721C79-F656-FD46-A986-071C858FFAC5}"/>
              </a:ext>
            </a:extLst>
          </p:cNvPr>
          <p:cNvCxnSpPr>
            <a:cxnSpLocks/>
          </p:cNvCxnSpPr>
          <p:nvPr/>
        </p:nvCxnSpPr>
        <p:spPr>
          <a:xfrm>
            <a:off x="6087785" y="4818855"/>
            <a:ext cx="1986161" cy="48174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702479B-EA8A-1743-963A-88FB5D8A3B4F}"/>
              </a:ext>
            </a:extLst>
          </p:cNvPr>
          <p:cNvSpPr txBox="1"/>
          <p:nvPr/>
        </p:nvSpPr>
        <p:spPr>
          <a:xfrm>
            <a:off x="5648882" y="4877678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(0,0)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43654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EAB31F-B003-8C4A-ADD9-36DA10CF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Map Textures to Surfaces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DBDDDC-2C81-8940-8120-72078F18F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/>
              <a:t>If we would like to have the texture coordinates within a polygon, like other vertex attributes, the texture coordinate is interpolated from vertices of the polygon</a:t>
            </a:r>
          </a:p>
          <a:p>
            <a:r>
              <a:rPr kumimoji="1" lang="en-US" altLang="zh-TW" sz="1600" dirty="0"/>
              <a:t>For the given texture coordinate (s, t), we can find a unique image value from the texture map</a:t>
            </a:r>
            <a:endParaRPr kumimoji="1" lang="zh-TW" altLang="en-US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1246FC-C67F-674A-8AC8-FCB430B47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5" y="2571750"/>
            <a:ext cx="6017623" cy="23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15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F9E111-CA44-0542-9868-706C79BA5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WebGL: Steps to Use Texture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C5B9C7-A237-C44F-8C7E-3BCDCCAE7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200" dirty="0"/>
              <a:t>Load the texture image</a:t>
            </a:r>
          </a:p>
          <a:p>
            <a:r>
              <a:rPr kumimoji="1" lang="en-US" altLang="zh-TW" sz="1200" dirty="0"/>
              <a:t>Prepare texture buffer</a:t>
            </a:r>
          </a:p>
          <a:p>
            <a:pPr lvl="1"/>
            <a:r>
              <a:rPr kumimoji="1" lang="en-US" altLang="zh-TW" sz="1200" dirty="0"/>
              <a:t>Create texture buffer: </a:t>
            </a:r>
            <a:r>
              <a:rPr kumimoji="1" lang="en-US" altLang="zh-TW" sz="1200" dirty="0" err="1"/>
              <a:t>gl.createTexture</a:t>
            </a:r>
            <a:r>
              <a:rPr kumimoji="1" lang="en-US" altLang="zh-TW" sz="1200" dirty="0"/>
              <a:t>()</a:t>
            </a:r>
          </a:p>
          <a:p>
            <a:pPr lvl="1"/>
            <a:r>
              <a:rPr kumimoji="1" lang="en-US" altLang="zh-TW" sz="1200" dirty="0"/>
              <a:t>Bind texture to a target: </a:t>
            </a:r>
            <a:r>
              <a:rPr kumimoji="1" lang="en-US" altLang="zh-TW" sz="1200" dirty="0" err="1"/>
              <a:t>gl.bindTexture</a:t>
            </a:r>
            <a:r>
              <a:rPr kumimoji="1" lang="en-US" altLang="zh-TW" sz="1200" dirty="0"/>
              <a:t>()</a:t>
            </a:r>
          </a:p>
          <a:p>
            <a:pPr lvl="1"/>
            <a:r>
              <a:rPr kumimoji="1" lang="en-US" altLang="zh-TW" sz="1200" dirty="0"/>
              <a:t>Indicate how to interpret the image: </a:t>
            </a:r>
            <a:r>
              <a:rPr kumimoji="1" lang="en-US" altLang="zh-TW" sz="1200" dirty="0" err="1"/>
              <a:t>gl.pixelStorei</a:t>
            </a:r>
            <a:r>
              <a:rPr kumimoji="1" lang="en-US" altLang="zh-TW" sz="1200" dirty="0"/>
              <a:t>()</a:t>
            </a:r>
          </a:p>
          <a:p>
            <a:pPr lvl="1"/>
            <a:r>
              <a:rPr kumimoji="1" lang="en-US" altLang="zh-TW" sz="1200" dirty="0"/>
              <a:t>Texture parameters: </a:t>
            </a:r>
            <a:r>
              <a:rPr kumimoji="1" lang="en-US" altLang="zh-TW" sz="1200" dirty="0" err="1"/>
              <a:t>gl.texParameteri</a:t>
            </a:r>
            <a:r>
              <a:rPr kumimoji="1" lang="en-US" altLang="zh-TW" sz="1200" dirty="0"/>
              <a:t>()</a:t>
            </a:r>
          </a:p>
          <a:p>
            <a:pPr lvl="1"/>
            <a:r>
              <a:rPr kumimoji="1" lang="en-US" altLang="zh-TW" sz="1200" dirty="0"/>
              <a:t>Assign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the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texture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image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to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the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texture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target: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gl.texImage2D()</a:t>
            </a:r>
          </a:p>
          <a:p>
            <a:r>
              <a:rPr kumimoji="1" lang="en-US" altLang="zh-TW" sz="1200" dirty="0"/>
              <a:t>Assign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the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texture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to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the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shader</a:t>
            </a:r>
          </a:p>
          <a:p>
            <a:pPr lvl="1"/>
            <a:r>
              <a:rPr kumimoji="1" lang="en-US" altLang="zh-TW" sz="1200" dirty="0"/>
              <a:t>Active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a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texture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unit:</a:t>
            </a:r>
            <a:r>
              <a:rPr kumimoji="1" lang="zh-TW" altLang="en-US" sz="1200" dirty="0"/>
              <a:t> </a:t>
            </a:r>
            <a:r>
              <a:rPr kumimoji="1" lang="en-US" altLang="zh-TW" sz="1200" dirty="0" err="1"/>
              <a:t>gl.activeTexture</a:t>
            </a:r>
            <a:r>
              <a:rPr kumimoji="1" lang="en-US" altLang="zh-TW" sz="1200" dirty="0"/>
              <a:t>()</a:t>
            </a:r>
          </a:p>
          <a:p>
            <a:pPr lvl="1"/>
            <a:r>
              <a:rPr kumimoji="1" lang="en-US" altLang="zh-TW" sz="1200" dirty="0"/>
              <a:t>Bind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texture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to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a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target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if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necessary():</a:t>
            </a:r>
            <a:r>
              <a:rPr kumimoji="1" lang="zh-TW" altLang="en-US" sz="1200" dirty="0"/>
              <a:t> </a:t>
            </a:r>
            <a:r>
              <a:rPr kumimoji="1" lang="en-US" altLang="zh-TW" sz="1200" dirty="0" err="1"/>
              <a:t>gl.bindTexture</a:t>
            </a:r>
            <a:r>
              <a:rPr kumimoji="1" lang="en-US" altLang="zh-TW" sz="1200" dirty="0"/>
              <a:t>()</a:t>
            </a:r>
          </a:p>
          <a:p>
            <a:pPr lvl="1"/>
            <a:r>
              <a:rPr kumimoji="1" lang="en-US" altLang="zh-TW" sz="1200" dirty="0"/>
              <a:t>Pass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the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texture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unit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to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a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‘sampler2D’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in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shader: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gl.uniform1i()</a:t>
            </a:r>
          </a:p>
          <a:p>
            <a:r>
              <a:rPr kumimoji="1" lang="en-US" altLang="zh-TW" sz="1200" dirty="0"/>
              <a:t>Call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shader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to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draw</a:t>
            </a:r>
          </a:p>
          <a:p>
            <a:pPr lvl="1"/>
            <a:r>
              <a:rPr kumimoji="1" lang="en-US" altLang="zh-TW" sz="1200" dirty="0"/>
              <a:t>Get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a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color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from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the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texture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in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shader:</a:t>
            </a:r>
            <a:r>
              <a:rPr kumimoji="1" lang="zh-TW" altLang="en-US" sz="1200" dirty="0"/>
              <a:t> </a:t>
            </a:r>
            <a:r>
              <a:rPr lang="en" altLang="zh-TW" sz="1200" dirty="0"/>
              <a:t>texture2D()</a:t>
            </a:r>
          </a:p>
          <a:p>
            <a:pPr lvl="1"/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72350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3C2616-1DD4-F24D-97CE-2AD42200D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ABDB4-852E-4745-9750-37B4A7595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4692357" cy="3545497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Use chessboard texture to color the cube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 Files</a:t>
            </a:r>
          </a:p>
          <a:p>
            <a:pPr lvl="1"/>
            <a:r>
              <a:rPr kumimoji="1" lang="en-US" altLang="zh-TW" dirty="0" err="1"/>
              <a:t>Index.html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WebGL.js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cuon-matrix.js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cube.obj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chess.jpg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1672DA-5297-2848-A024-7D9C084A4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72" y="2201674"/>
            <a:ext cx="2885048" cy="2872154"/>
          </a:xfrm>
          <a:prstGeom prst="rect">
            <a:avLst/>
          </a:prstGeom>
        </p:spPr>
      </p:pic>
      <p:pic>
        <p:nvPicPr>
          <p:cNvPr id="9" name="圖片 8" descr="一張含有 男人, 大, 傘 的圖片&#10;&#10;自動產生的描述">
            <a:extLst>
              <a:ext uri="{FF2B5EF4-FFF2-40B4-BE49-F238E27FC236}">
                <a16:creationId xmlns:a16="http://schemas.microsoft.com/office/drawing/2014/main" id="{17BA899A-9AD0-1D4C-B47B-7BA98FB9E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896" y="406537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1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F3A64FFF-2B9D-2243-B4F8-B31FC7EED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36" y="511727"/>
            <a:ext cx="3769164" cy="463114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74DC8C2-93CF-B245-8CCA-9ABB8E94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(Ex08-1)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7E793A-7F0C-5042-8DFF-BFC31340E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0" y="3254928"/>
            <a:ext cx="3629142" cy="1887945"/>
          </a:xfrm>
          <a:solidFill>
            <a:schemeClr val="bg1">
              <a:lumMod val="65000"/>
            </a:schemeClr>
          </a:solidFill>
        </p:spPr>
        <p:txBody>
          <a:bodyPr>
            <a:normAutofit lnSpcReduction="10000"/>
          </a:bodyPr>
          <a:lstStyle/>
          <a:p>
            <a:r>
              <a:rPr kumimoji="1" lang="en-US" altLang="zh-TW" sz="800" dirty="0">
                <a:solidFill>
                  <a:srgbClr val="C00000"/>
                </a:solidFill>
              </a:rPr>
              <a:t>Load the texture image</a:t>
            </a:r>
          </a:p>
          <a:p>
            <a:r>
              <a:rPr kumimoji="1" lang="en-US" altLang="zh-TW" sz="800" dirty="0"/>
              <a:t>Prepare texture buffer</a:t>
            </a:r>
          </a:p>
          <a:p>
            <a:pPr lvl="1"/>
            <a:r>
              <a:rPr kumimoji="1" lang="en-US" altLang="zh-TW" sz="800" dirty="0"/>
              <a:t>Create texture buffer: </a:t>
            </a:r>
            <a:r>
              <a:rPr kumimoji="1" lang="en-US" altLang="zh-TW" sz="800" dirty="0" err="1"/>
              <a:t>gl.createTexture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Bind texture to a target: </a:t>
            </a:r>
            <a:r>
              <a:rPr kumimoji="1" lang="en-US" altLang="zh-TW" sz="800" dirty="0" err="1"/>
              <a:t>gl.bindTexture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Indicate how to interpret the image: </a:t>
            </a:r>
            <a:r>
              <a:rPr kumimoji="1" lang="en-US" altLang="zh-TW" sz="800" dirty="0" err="1"/>
              <a:t>gl.pixelStorei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Texture parameters: </a:t>
            </a:r>
            <a:r>
              <a:rPr kumimoji="1" lang="en-US" altLang="zh-TW" sz="800" dirty="0" err="1"/>
              <a:t>gl.texParameteri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Assign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image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target: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gl.texImage2D()</a:t>
            </a:r>
          </a:p>
          <a:p>
            <a:r>
              <a:rPr kumimoji="1" lang="en-US" altLang="zh-TW" sz="800" dirty="0"/>
              <a:t>Assign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</a:t>
            </a:r>
          </a:p>
          <a:p>
            <a:pPr lvl="1"/>
            <a:r>
              <a:rPr kumimoji="1" lang="en-US" altLang="zh-TW" sz="800" dirty="0"/>
              <a:t>Active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unit:</a:t>
            </a:r>
            <a:r>
              <a:rPr kumimoji="1" lang="zh-TW" altLang="en-US" sz="800" dirty="0"/>
              <a:t> </a:t>
            </a:r>
            <a:r>
              <a:rPr kumimoji="1" lang="en-US" altLang="zh-TW" sz="800" dirty="0" err="1"/>
              <a:t>gl.activeTexture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Bind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target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if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necessary():</a:t>
            </a:r>
            <a:r>
              <a:rPr kumimoji="1" lang="zh-TW" altLang="en-US" sz="800" dirty="0"/>
              <a:t> </a:t>
            </a:r>
            <a:r>
              <a:rPr kumimoji="1" lang="en-US" altLang="zh-TW" sz="800" dirty="0" err="1"/>
              <a:t>gl.bindTexture</a:t>
            </a:r>
            <a:r>
              <a:rPr kumimoji="1" lang="en-US" altLang="zh-TW" sz="800" dirty="0"/>
              <a:t>()</a:t>
            </a:r>
          </a:p>
          <a:p>
            <a:pPr lvl="1"/>
            <a:r>
              <a:rPr kumimoji="1" lang="en-US" altLang="zh-TW" sz="800" dirty="0"/>
              <a:t>Pass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unit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‘sampler2D’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shader: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gl.uniform1i()</a:t>
            </a:r>
          </a:p>
          <a:p>
            <a:r>
              <a:rPr kumimoji="1" lang="en-US" altLang="zh-TW" sz="800" dirty="0"/>
              <a:t>Call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to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draw</a:t>
            </a:r>
          </a:p>
          <a:p>
            <a:pPr lvl="1"/>
            <a:r>
              <a:rPr kumimoji="1" lang="en-US" altLang="zh-TW" sz="800" dirty="0"/>
              <a:t>Get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a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color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from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the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texture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in</a:t>
            </a:r>
            <a:r>
              <a:rPr kumimoji="1" lang="zh-TW" altLang="en-US" sz="800" dirty="0"/>
              <a:t> </a:t>
            </a:r>
            <a:r>
              <a:rPr kumimoji="1" lang="en-US" altLang="zh-TW" sz="800" dirty="0"/>
              <a:t>shader:</a:t>
            </a:r>
            <a:r>
              <a:rPr kumimoji="1" lang="zh-TW" altLang="en-US" sz="800" dirty="0"/>
              <a:t> </a:t>
            </a:r>
            <a:r>
              <a:rPr lang="en" altLang="zh-TW" sz="800" dirty="0"/>
              <a:t>texture2D()</a:t>
            </a:r>
          </a:p>
          <a:p>
            <a:pPr lvl="1"/>
            <a:endParaRPr kumimoji="1" lang="zh-TW" altLang="en-US" sz="800" dirty="0"/>
          </a:p>
          <a:p>
            <a:endParaRPr kumimoji="1" lang="zh-TW" altLang="en-US" sz="1600" dirty="0"/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5AF487C4-7E1F-2447-A5C7-C00533611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999" y="1526796"/>
            <a:ext cx="3017677" cy="1635750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609F24AC-1104-E646-8171-E15D499DE368}"/>
              </a:ext>
            </a:extLst>
          </p:cNvPr>
          <p:cNvSpPr txBox="1">
            <a:spLocks/>
          </p:cNvSpPr>
          <p:nvPr/>
        </p:nvSpPr>
        <p:spPr>
          <a:xfrm>
            <a:off x="1732936" y="1143000"/>
            <a:ext cx="6828503" cy="3545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000" dirty="0"/>
              <a:t>main() in </a:t>
            </a:r>
            <a:r>
              <a:rPr kumimoji="1" lang="en-US" altLang="zh-TW" sz="2000" dirty="0" err="1"/>
              <a:t>WebGL.js</a:t>
            </a:r>
            <a:endParaRPr kumimoji="1" lang="zh-TW" altLang="en-US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AFD6A60-F460-534A-8580-30F93DC59B1D}"/>
              </a:ext>
            </a:extLst>
          </p:cNvPr>
          <p:cNvSpPr/>
          <p:nvPr/>
        </p:nvSpPr>
        <p:spPr>
          <a:xfrm>
            <a:off x="5542563" y="3506598"/>
            <a:ext cx="3494918" cy="41945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C7A745C-D7AA-D44E-87B8-BC38C60F36A4}"/>
              </a:ext>
            </a:extLst>
          </p:cNvPr>
          <p:cNvSpPr txBox="1"/>
          <p:nvPr/>
        </p:nvSpPr>
        <p:spPr>
          <a:xfrm>
            <a:off x="5943675" y="3270334"/>
            <a:ext cx="1634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Load “</a:t>
            </a:r>
            <a:r>
              <a:rPr kumimoji="1" lang="en-US" altLang="zh-TW" sz="1200" dirty="0" err="1">
                <a:solidFill>
                  <a:srgbClr val="C00000"/>
                </a:solidFill>
              </a:rPr>
              <a:t>chess.jpg</a:t>
            </a:r>
            <a:r>
              <a:rPr kumimoji="1" lang="en-US" altLang="zh-TW" sz="1200" dirty="0">
                <a:solidFill>
                  <a:srgbClr val="C00000"/>
                </a:solidFill>
              </a:rPr>
              <a:t>” image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567EC40-AEF7-5941-BE16-4970D00A452D}"/>
              </a:ext>
            </a:extLst>
          </p:cNvPr>
          <p:cNvSpPr/>
          <p:nvPr/>
        </p:nvSpPr>
        <p:spPr>
          <a:xfrm>
            <a:off x="6984509" y="3643815"/>
            <a:ext cx="1837190" cy="131074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4198C17-B923-1048-991E-4438C477AC16}"/>
              </a:ext>
            </a:extLst>
          </p:cNvPr>
          <p:cNvSpPr txBox="1"/>
          <p:nvPr/>
        </p:nvSpPr>
        <p:spPr>
          <a:xfrm>
            <a:off x="6984456" y="4216275"/>
            <a:ext cx="21226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>
                <a:solidFill>
                  <a:srgbClr val="C00000"/>
                </a:solidFill>
              </a:rPr>
              <a:t>When the loading is done, </a:t>
            </a:r>
          </a:p>
          <a:p>
            <a:r>
              <a:rPr kumimoji="1" lang="en-US" altLang="zh-TW" sz="1050" dirty="0">
                <a:solidFill>
                  <a:srgbClr val="C00000"/>
                </a:solidFill>
              </a:rPr>
              <a:t>call </a:t>
            </a:r>
            <a:r>
              <a:rPr kumimoji="1" lang="en-US" altLang="zh-TW" sz="1050" dirty="0" err="1">
                <a:solidFill>
                  <a:srgbClr val="C00000"/>
                </a:solidFill>
              </a:rPr>
              <a:t>initTexture</a:t>
            </a:r>
            <a:r>
              <a:rPr kumimoji="1" lang="en-US" altLang="zh-TW" sz="1050" dirty="0">
                <a:solidFill>
                  <a:srgbClr val="C00000"/>
                </a:solidFill>
              </a:rPr>
              <a:t>() to create a texture</a:t>
            </a:r>
            <a:endParaRPr kumimoji="1" lang="zh-TW" altLang="en-US" sz="1050" dirty="0">
              <a:solidFill>
                <a:srgbClr val="C00000"/>
              </a:solidFill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A02ACAAF-9E21-6841-9423-B0ABAA662BCA}"/>
              </a:ext>
            </a:extLst>
          </p:cNvPr>
          <p:cNvCxnSpPr/>
          <p:nvPr/>
        </p:nvCxnSpPr>
        <p:spPr>
          <a:xfrm flipV="1">
            <a:off x="8070209" y="3783597"/>
            <a:ext cx="100668" cy="415303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765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3452</Words>
  <Application>Microsoft Macintosh PowerPoint</Application>
  <PresentationFormat>如螢幕大小 (16:9)</PresentationFormat>
  <Paragraphs>507</Paragraphs>
  <Slides>39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Texture</vt:lpstr>
      <vt:lpstr>Texture Mapping</vt:lpstr>
      <vt:lpstr>Texture Representation</vt:lpstr>
      <vt:lpstr>Map Textures to Surfaces</vt:lpstr>
      <vt:lpstr>Map Textures to Surfaces</vt:lpstr>
      <vt:lpstr>Map Textures to Surfaces</vt:lpstr>
      <vt:lpstr>WebGL: Steps to Use Texture</vt:lpstr>
      <vt:lpstr>Example (Ex08-1)</vt:lpstr>
      <vt:lpstr>Example (Ex08-1)</vt:lpstr>
      <vt:lpstr>Example (Ex08-1)</vt:lpstr>
      <vt:lpstr>Example (Ex08-1)</vt:lpstr>
      <vt:lpstr>Example (Ex08-1)</vt:lpstr>
      <vt:lpstr>Example (Ex08-1)</vt:lpstr>
      <vt:lpstr>Example (Ex08-1)</vt:lpstr>
      <vt:lpstr>Example (Ex08-1)</vt:lpstr>
      <vt:lpstr>Example (Ex08-1)</vt:lpstr>
      <vt:lpstr>Example (Ex08-1)</vt:lpstr>
      <vt:lpstr>Example (Ex08-1)</vt:lpstr>
      <vt:lpstr>Example (Ex08-1)</vt:lpstr>
      <vt:lpstr>Example (Ex08-1)</vt:lpstr>
      <vt:lpstr>Example (Ex08-1)</vt:lpstr>
      <vt:lpstr>Let’s try (5mins)</vt:lpstr>
      <vt:lpstr>Example (Ex08-2)</vt:lpstr>
      <vt:lpstr>Example (Ex08-2)</vt:lpstr>
      <vt:lpstr>Example (Ex08-2)</vt:lpstr>
      <vt:lpstr>Example (Ex08-2)</vt:lpstr>
      <vt:lpstr>Example (Ex08-2)</vt:lpstr>
      <vt:lpstr>Example (Ex08-2)</vt:lpstr>
      <vt:lpstr>Let’s try (5mins)</vt:lpstr>
      <vt:lpstr>Color an Obj File Object by Texture Images</vt:lpstr>
      <vt:lpstr>Color an Obj File Object by Texture Images</vt:lpstr>
      <vt:lpstr>Color an Obj File Object by Texture Images</vt:lpstr>
      <vt:lpstr>Color an Obj File Object by Texture Images</vt:lpstr>
      <vt:lpstr>Color an Obj File Object by Texture Images</vt:lpstr>
      <vt:lpstr>Color an Obj File Object by Texture Images</vt:lpstr>
      <vt:lpstr>Example (Ex08-3)</vt:lpstr>
      <vt:lpstr>Example (Ex08-3)</vt:lpstr>
      <vt:lpstr>Example (Ex08-3)</vt:lpstr>
      <vt:lpstr>Let’s try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2020-11-16T04:16:04Z</dcterms:modified>
</cp:coreProperties>
</file>